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60" r:id="rId1"/>
  </p:sldMasterIdLst>
  <p:notesMasterIdLst>
    <p:notesMasterId r:id="rId12"/>
  </p:notesMasterIdLst>
  <p:sldIdLst>
    <p:sldId id="256" r:id="rId2"/>
    <p:sldId id="282" r:id="rId3"/>
    <p:sldId id="286" r:id="rId4"/>
    <p:sldId id="285" r:id="rId5"/>
    <p:sldId id="280" r:id="rId6"/>
    <p:sldId id="277" r:id="rId7"/>
    <p:sldId id="284" r:id="rId8"/>
    <p:sldId id="283" r:id="rId9"/>
    <p:sldId id="287" r:id="rId10"/>
    <p:sldId id="28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9" d="100"/>
          <a:sy n="69" d="100"/>
        </p:scale>
        <p:origin x="-288"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hyperlink" Target="http://kenyalaw.org:8181/exist/rest/db/kenyalex/Kenya/Legislation/English/Acts%20and%20Regulations/C/Companies%20Act%20-%20No.%2017%20of%202015/docs/CompaniesAct17of2015.pdf" TargetMode="External"/><Relationship Id="rId5" Type="http://schemas.openxmlformats.org/officeDocument/2006/relationships/image" Target="../media/image9.svg"/><Relationship Id="rId4" Type="http://schemas.openxmlformats.org/officeDocument/2006/relationships/image" Target="../media/image8.png"/></Relationships>
</file>

<file path=ppt/diagrams/_rels/drawing1.xml.rels><?xml version="1.0" encoding="UTF-8" standalone="yes"?>
<Relationships xmlns="http://schemas.openxmlformats.org/package/2006/relationships"><Relationship Id="rId3" Type="http://schemas.openxmlformats.org/officeDocument/2006/relationships/hyperlink" Target="http://kenyalaw.org:8181/exist/rest/db/kenyalex/Kenya/Legislation/English/Acts%20and%20Regulations/C/Companies%20Act%20-%20No.%2017%20of%202015/docs/CompaniesAct17of2015.pdf" TargetMode="External"/><Relationship Id="rId2" Type="http://schemas.openxmlformats.org/officeDocument/2006/relationships/image" Target="../media/image7.svg"/><Relationship Id="rId1" Type="http://schemas.openxmlformats.org/officeDocument/2006/relationships/image" Target="../media/image6.png"/><Relationship Id="rId5" Type="http://schemas.openxmlformats.org/officeDocument/2006/relationships/image" Target="../media/image9.svg"/><Relationship Id="rId4"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405B30-A9C3-41EC-A0C4-A6226C4D704F}"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96FD7862-2603-4570-ABB1-5D3BD1D18AFB}">
      <dgm:prSet/>
      <dgm:spPr/>
      <dgm:t>
        <a:bodyPr/>
        <a:lstStyle/>
        <a:p>
          <a:pPr>
            <a:lnSpc>
              <a:spcPct val="100000"/>
            </a:lnSpc>
            <a:defRPr b="1"/>
          </a:pPr>
          <a:r>
            <a:rPr lang="en-US" dirty="0">
              <a:latin typeface="Tahoma" panose="020B0604030504040204" pitchFamily="34" charset="0"/>
              <a:ea typeface="Tahoma" panose="020B0604030504040204" pitchFamily="34" charset="0"/>
              <a:cs typeface="Tahoma" panose="020B0604030504040204" pitchFamily="34" charset="0"/>
            </a:rPr>
            <a:t>CFA has a fully constituted Board of Directors in compliance with the </a:t>
          </a:r>
          <a:r>
            <a:rPr lang="en-US" dirty="0">
              <a:latin typeface="Tahoma" panose="020B0604030504040204" pitchFamily="34" charset="0"/>
              <a:ea typeface="Tahoma" panose="020B0604030504040204" pitchFamily="34" charset="0"/>
              <a:cs typeface="Tahoma" panose="020B0604030504040204" pitchFamily="34" charset="0"/>
              <a:hlinkClick xmlns:r="http://schemas.openxmlformats.org/officeDocument/2006/relationships" r:id="rId1"/>
            </a:rPr>
            <a:t>Companies Act 17 of 2015.</a:t>
          </a:r>
          <a:r>
            <a:rPr lang="en-US" dirty="0">
              <a:latin typeface="Tahoma" panose="020B0604030504040204" pitchFamily="34" charset="0"/>
              <a:ea typeface="Tahoma" panose="020B0604030504040204" pitchFamily="34" charset="0"/>
              <a:cs typeface="Tahoma" panose="020B0604030504040204" pitchFamily="34" charset="0"/>
            </a:rPr>
            <a:t> </a:t>
          </a:r>
        </a:p>
      </dgm:t>
    </dgm:pt>
    <dgm:pt modelId="{40F9339E-CC5D-4B7F-ABD6-1C1A5624C842}" type="parTrans" cxnId="{16D0BBEE-D6EE-4102-BB63-58339D2B298A}">
      <dgm:prSet/>
      <dgm:spPr/>
      <dgm:t>
        <a:bodyPr/>
        <a:lstStyle/>
        <a:p>
          <a:endParaRPr lang="en-US"/>
        </a:p>
      </dgm:t>
    </dgm:pt>
    <dgm:pt modelId="{58A4A131-0033-48F8-8112-D2248F65ADCE}" type="sibTrans" cxnId="{16D0BBEE-D6EE-4102-BB63-58339D2B298A}">
      <dgm:prSet/>
      <dgm:spPr/>
      <dgm:t>
        <a:bodyPr/>
        <a:lstStyle/>
        <a:p>
          <a:endParaRPr lang="en-US"/>
        </a:p>
      </dgm:t>
    </dgm:pt>
    <dgm:pt modelId="{B65A62D0-A419-4158-BA86-4C1F84C2004A}">
      <dgm:prSet/>
      <dgm:spPr/>
      <dgm:t>
        <a:bodyPr/>
        <a:lstStyle/>
        <a:p>
          <a:pPr algn="l">
            <a:lnSpc>
              <a:spcPct val="100000"/>
            </a:lnSpc>
            <a:defRPr b="1"/>
          </a:pPr>
          <a:r>
            <a:rPr lang="en-US" dirty="0">
              <a:latin typeface="Tahoma" panose="020B0604030504040204" pitchFamily="34" charset="0"/>
              <a:ea typeface="Tahoma" panose="020B0604030504040204" pitchFamily="34" charset="0"/>
              <a:cs typeface="Tahoma" panose="020B0604030504040204" pitchFamily="34" charset="0"/>
            </a:rPr>
            <a:t>Duties</a:t>
          </a:r>
        </a:p>
        <a:p>
          <a:pPr algn="l">
            <a:lnSpc>
              <a:spcPct val="100000"/>
            </a:lnSpc>
            <a:defRPr b="1"/>
          </a:pPr>
          <a:r>
            <a:rPr lang="en-US" b="0" dirty="0">
              <a:latin typeface="Tahoma" panose="020B0604030504040204" pitchFamily="34" charset="0"/>
              <a:ea typeface="Tahoma" panose="020B0604030504040204" pitchFamily="34" charset="0"/>
              <a:cs typeface="Tahoma" panose="020B0604030504040204" pitchFamily="34" charset="0"/>
            </a:rPr>
            <a:t>The duty to act within powers(Section 142)</a:t>
          </a:r>
        </a:p>
        <a:p>
          <a:pPr algn="l">
            <a:lnSpc>
              <a:spcPct val="100000"/>
            </a:lnSpc>
            <a:defRPr b="1"/>
          </a:pPr>
          <a:r>
            <a:rPr lang="en-US" b="0" dirty="0">
              <a:latin typeface="Tahoma" panose="020B0604030504040204" pitchFamily="34" charset="0"/>
              <a:ea typeface="Tahoma" panose="020B0604030504040204" pitchFamily="34" charset="0"/>
              <a:cs typeface="Tahoma" panose="020B0604030504040204" pitchFamily="34" charset="0"/>
            </a:rPr>
            <a:t>Duty to promote the success of the company (Sec.143)</a:t>
          </a:r>
        </a:p>
        <a:p>
          <a:pPr algn="l">
            <a:lnSpc>
              <a:spcPct val="100000"/>
            </a:lnSpc>
            <a:defRPr b="1"/>
          </a:pPr>
          <a:r>
            <a:rPr lang="en-US" b="0" dirty="0">
              <a:latin typeface="Tahoma" panose="020B0604030504040204" pitchFamily="34" charset="0"/>
              <a:ea typeface="Tahoma" panose="020B0604030504040204" pitchFamily="34" charset="0"/>
              <a:cs typeface="Tahoma" panose="020B0604030504040204" pitchFamily="34" charset="0"/>
            </a:rPr>
            <a:t>Duty to exercise independent judgment (Sec. 144)</a:t>
          </a:r>
        </a:p>
        <a:p>
          <a:pPr algn="l">
            <a:lnSpc>
              <a:spcPct val="100000"/>
            </a:lnSpc>
            <a:defRPr b="1"/>
          </a:pPr>
          <a:r>
            <a:rPr lang="en-US" b="0" dirty="0">
              <a:latin typeface="Tahoma" panose="020B0604030504040204" pitchFamily="34" charset="0"/>
              <a:ea typeface="Tahoma" panose="020B0604030504040204" pitchFamily="34" charset="0"/>
              <a:cs typeface="Tahoma" panose="020B0604030504040204" pitchFamily="34" charset="0"/>
            </a:rPr>
            <a:t>Duty to exercise reasonable care, skill and diligence (Sec. 145)</a:t>
          </a:r>
        </a:p>
        <a:p>
          <a:pPr algn="l">
            <a:lnSpc>
              <a:spcPct val="100000"/>
            </a:lnSpc>
            <a:defRPr b="1"/>
          </a:pPr>
          <a:r>
            <a:rPr lang="en-US" b="0" dirty="0">
              <a:latin typeface="Tahoma" panose="020B0604030504040204" pitchFamily="34" charset="0"/>
              <a:ea typeface="Tahoma" panose="020B0604030504040204" pitchFamily="34" charset="0"/>
              <a:cs typeface="Tahoma" panose="020B0604030504040204" pitchFamily="34" charset="0"/>
            </a:rPr>
            <a:t>Duty to avoid conflict of interest (Sec. 146)</a:t>
          </a:r>
        </a:p>
      </dgm:t>
    </dgm:pt>
    <dgm:pt modelId="{C9C43EDC-46D5-44AD-977B-4BE2F084E60D}" type="parTrans" cxnId="{7417D70C-FF2C-45CB-BE30-0124E7204FDE}">
      <dgm:prSet/>
      <dgm:spPr/>
      <dgm:t>
        <a:bodyPr/>
        <a:lstStyle/>
        <a:p>
          <a:endParaRPr lang="en-US"/>
        </a:p>
      </dgm:t>
    </dgm:pt>
    <dgm:pt modelId="{37BC0A75-5767-4B19-AD43-8FDA488EE320}" type="sibTrans" cxnId="{7417D70C-FF2C-45CB-BE30-0124E7204FDE}">
      <dgm:prSet/>
      <dgm:spPr/>
      <dgm:t>
        <a:bodyPr/>
        <a:lstStyle/>
        <a:p>
          <a:endParaRPr lang="en-US"/>
        </a:p>
      </dgm:t>
    </dgm:pt>
    <dgm:pt modelId="{53FFCAAF-1CEF-4E9E-B3C8-4958A9ED91A1}">
      <dgm:prSet/>
      <dgm:spPr/>
      <dgm:t>
        <a:bodyPr/>
        <a:lstStyle/>
        <a:p>
          <a:pPr>
            <a:lnSpc>
              <a:spcPct val="100000"/>
            </a:lnSpc>
          </a:pPr>
          <a:endParaRPr lang="en-US" dirty="0"/>
        </a:p>
      </dgm:t>
    </dgm:pt>
    <dgm:pt modelId="{852CB6F5-8B5B-4D67-B0B5-000818D23022}" type="parTrans" cxnId="{F8F86395-AA90-472A-812C-60673C94471F}">
      <dgm:prSet/>
      <dgm:spPr/>
      <dgm:t>
        <a:bodyPr/>
        <a:lstStyle/>
        <a:p>
          <a:endParaRPr lang="en-US"/>
        </a:p>
      </dgm:t>
    </dgm:pt>
    <dgm:pt modelId="{7E762468-64E7-4930-8EB5-670882419D08}" type="sibTrans" cxnId="{F8F86395-AA90-472A-812C-60673C94471F}">
      <dgm:prSet/>
      <dgm:spPr/>
      <dgm:t>
        <a:bodyPr/>
        <a:lstStyle/>
        <a:p>
          <a:endParaRPr lang="en-US"/>
        </a:p>
      </dgm:t>
    </dgm:pt>
    <dgm:pt modelId="{8DD13348-F244-41E0-8FCF-2C1A492FC0FA}" type="pres">
      <dgm:prSet presAssocID="{F9405B30-A9C3-41EC-A0C4-A6226C4D704F}" presName="root" presStyleCnt="0">
        <dgm:presLayoutVars>
          <dgm:dir/>
          <dgm:resizeHandles val="exact"/>
        </dgm:presLayoutVars>
      </dgm:prSet>
      <dgm:spPr/>
    </dgm:pt>
    <dgm:pt modelId="{FB066A3E-418A-4259-AAEA-729E2E85AACC}" type="pres">
      <dgm:prSet presAssocID="{96FD7862-2603-4570-ABB1-5D3BD1D18AFB}" presName="compNode" presStyleCnt="0"/>
      <dgm:spPr/>
    </dgm:pt>
    <dgm:pt modelId="{823AA053-7119-4831-B7D2-7838AA9F8E15}" type="pres">
      <dgm:prSet presAssocID="{96FD7862-2603-4570-ABB1-5D3BD1D18AFB}" presName="iconRect" presStyleLbl="node1" presStyleIdx="0" presStyleCnt="2"/>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dgm:spPr>
      <dgm:extLst>
        <a:ext uri="{E40237B7-FDA0-4F09-8148-C483321AD2D9}">
          <dgm14:cNvPr xmlns:dgm14="http://schemas.microsoft.com/office/drawing/2010/diagram" id="0" name="" descr="Meeting"/>
        </a:ext>
      </dgm:extLst>
    </dgm:pt>
    <dgm:pt modelId="{C31F0019-7ED9-48BE-8BFB-673D6CE6EDB1}" type="pres">
      <dgm:prSet presAssocID="{96FD7862-2603-4570-ABB1-5D3BD1D18AFB}" presName="iconSpace" presStyleCnt="0"/>
      <dgm:spPr/>
    </dgm:pt>
    <dgm:pt modelId="{A24A129C-0260-4ACE-AEE6-2A6D1AC007D6}" type="pres">
      <dgm:prSet presAssocID="{96FD7862-2603-4570-ABB1-5D3BD1D18AFB}" presName="parTx" presStyleLbl="revTx" presStyleIdx="0" presStyleCnt="4">
        <dgm:presLayoutVars>
          <dgm:chMax val="0"/>
          <dgm:chPref val="0"/>
        </dgm:presLayoutVars>
      </dgm:prSet>
      <dgm:spPr/>
    </dgm:pt>
    <dgm:pt modelId="{11B7B071-63A7-428A-9BB5-2BFDCDF076AA}" type="pres">
      <dgm:prSet presAssocID="{96FD7862-2603-4570-ABB1-5D3BD1D18AFB}" presName="txSpace" presStyleCnt="0"/>
      <dgm:spPr/>
    </dgm:pt>
    <dgm:pt modelId="{116915FA-4DD8-4751-94A4-7C64F280BC7A}" type="pres">
      <dgm:prSet presAssocID="{96FD7862-2603-4570-ABB1-5D3BD1D18AFB}" presName="desTx" presStyleLbl="revTx" presStyleIdx="1" presStyleCnt="4">
        <dgm:presLayoutVars/>
      </dgm:prSet>
      <dgm:spPr/>
    </dgm:pt>
    <dgm:pt modelId="{4AA81C5C-EF88-41C8-92F2-6743E9690330}" type="pres">
      <dgm:prSet presAssocID="{58A4A131-0033-48F8-8112-D2248F65ADCE}" presName="sibTrans" presStyleCnt="0"/>
      <dgm:spPr/>
    </dgm:pt>
    <dgm:pt modelId="{0F1CEDC5-964B-4245-A10B-3819A296D60F}" type="pres">
      <dgm:prSet presAssocID="{B65A62D0-A419-4158-BA86-4C1F84C2004A}" presName="compNode" presStyleCnt="0"/>
      <dgm:spPr/>
    </dgm:pt>
    <dgm:pt modelId="{D01BE5E7-7497-45D9-872C-F19C06200A96}" type="pres">
      <dgm:prSet presAssocID="{B65A62D0-A419-4158-BA86-4C1F84C2004A}" presName="iconRect" presStyleLbl="node1" presStyleIdx="1" presStyleCnt="2"/>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dgm:spPr>
      <dgm:extLst>
        <a:ext uri="{E40237B7-FDA0-4F09-8148-C483321AD2D9}">
          <dgm14:cNvPr xmlns:dgm14="http://schemas.microsoft.com/office/drawing/2010/diagram" id="0" name="" descr="Judge"/>
        </a:ext>
      </dgm:extLst>
    </dgm:pt>
    <dgm:pt modelId="{2BD07C56-3285-403E-B416-56CCB7DCA4A9}" type="pres">
      <dgm:prSet presAssocID="{B65A62D0-A419-4158-BA86-4C1F84C2004A}" presName="iconSpace" presStyleCnt="0"/>
      <dgm:spPr/>
    </dgm:pt>
    <dgm:pt modelId="{15792E53-7812-4C93-87A3-EDD1ABEBC5DC}" type="pres">
      <dgm:prSet presAssocID="{B65A62D0-A419-4158-BA86-4C1F84C2004A}" presName="parTx" presStyleLbl="revTx" presStyleIdx="2" presStyleCnt="4">
        <dgm:presLayoutVars>
          <dgm:chMax val="0"/>
          <dgm:chPref val="0"/>
        </dgm:presLayoutVars>
      </dgm:prSet>
      <dgm:spPr/>
    </dgm:pt>
    <dgm:pt modelId="{E3786E24-1F5B-460E-9B45-D2A06B69DD21}" type="pres">
      <dgm:prSet presAssocID="{B65A62D0-A419-4158-BA86-4C1F84C2004A}" presName="txSpace" presStyleCnt="0"/>
      <dgm:spPr/>
    </dgm:pt>
    <dgm:pt modelId="{F0E1DBC3-7A4D-4986-AFA7-31094B89B3A1}" type="pres">
      <dgm:prSet presAssocID="{B65A62D0-A419-4158-BA86-4C1F84C2004A}" presName="desTx" presStyleLbl="revTx" presStyleIdx="3" presStyleCnt="4">
        <dgm:presLayoutVars/>
      </dgm:prSet>
      <dgm:spPr/>
    </dgm:pt>
  </dgm:ptLst>
  <dgm:cxnLst>
    <dgm:cxn modelId="{7417D70C-FF2C-45CB-BE30-0124E7204FDE}" srcId="{F9405B30-A9C3-41EC-A0C4-A6226C4D704F}" destId="{B65A62D0-A419-4158-BA86-4C1F84C2004A}" srcOrd="1" destOrd="0" parTransId="{C9C43EDC-46D5-44AD-977B-4BE2F084E60D}" sibTransId="{37BC0A75-5767-4B19-AD43-8FDA488EE320}"/>
    <dgm:cxn modelId="{8B79C81E-AD60-48B8-87C8-C005F71ADD55}" type="presOf" srcId="{53FFCAAF-1CEF-4E9E-B3C8-4958A9ED91A1}" destId="{F0E1DBC3-7A4D-4986-AFA7-31094B89B3A1}" srcOrd="0" destOrd="0" presId="urn:microsoft.com/office/officeart/2018/2/layout/IconLabelDescriptionList"/>
    <dgm:cxn modelId="{F7692C44-CC22-4510-B8EE-1F2AF3044E6E}" type="presOf" srcId="{F9405B30-A9C3-41EC-A0C4-A6226C4D704F}" destId="{8DD13348-F244-41E0-8FCF-2C1A492FC0FA}" srcOrd="0" destOrd="0" presId="urn:microsoft.com/office/officeart/2018/2/layout/IconLabelDescriptionList"/>
    <dgm:cxn modelId="{F8F86395-AA90-472A-812C-60673C94471F}" srcId="{B65A62D0-A419-4158-BA86-4C1F84C2004A}" destId="{53FFCAAF-1CEF-4E9E-B3C8-4958A9ED91A1}" srcOrd="0" destOrd="0" parTransId="{852CB6F5-8B5B-4D67-B0B5-000818D23022}" sibTransId="{7E762468-64E7-4930-8EB5-670882419D08}"/>
    <dgm:cxn modelId="{C1EBB3C1-5870-4AE2-B667-15510E0A2D5B}" type="presOf" srcId="{B65A62D0-A419-4158-BA86-4C1F84C2004A}" destId="{15792E53-7812-4C93-87A3-EDD1ABEBC5DC}" srcOrd="0" destOrd="0" presId="urn:microsoft.com/office/officeart/2018/2/layout/IconLabelDescriptionList"/>
    <dgm:cxn modelId="{16D0BBEE-D6EE-4102-BB63-58339D2B298A}" srcId="{F9405B30-A9C3-41EC-A0C4-A6226C4D704F}" destId="{96FD7862-2603-4570-ABB1-5D3BD1D18AFB}" srcOrd="0" destOrd="0" parTransId="{40F9339E-CC5D-4B7F-ABD6-1C1A5624C842}" sibTransId="{58A4A131-0033-48F8-8112-D2248F65ADCE}"/>
    <dgm:cxn modelId="{C694A7F4-AA33-45D7-A768-9DAE2614A6E4}" type="presOf" srcId="{96FD7862-2603-4570-ABB1-5D3BD1D18AFB}" destId="{A24A129C-0260-4ACE-AEE6-2A6D1AC007D6}" srcOrd="0" destOrd="0" presId="urn:microsoft.com/office/officeart/2018/2/layout/IconLabelDescriptionList"/>
    <dgm:cxn modelId="{CD5FECDF-2C03-4C6D-8289-C4376EB412E8}" type="presParOf" srcId="{8DD13348-F244-41E0-8FCF-2C1A492FC0FA}" destId="{FB066A3E-418A-4259-AAEA-729E2E85AACC}" srcOrd="0" destOrd="0" presId="urn:microsoft.com/office/officeart/2018/2/layout/IconLabelDescriptionList"/>
    <dgm:cxn modelId="{DED92C7A-B64C-42D3-BDAC-2332D64871F1}" type="presParOf" srcId="{FB066A3E-418A-4259-AAEA-729E2E85AACC}" destId="{823AA053-7119-4831-B7D2-7838AA9F8E15}" srcOrd="0" destOrd="0" presId="urn:microsoft.com/office/officeart/2018/2/layout/IconLabelDescriptionList"/>
    <dgm:cxn modelId="{BA07AF22-4365-43AC-ABF9-8B8D73A4EC3B}" type="presParOf" srcId="{FB066A3E-418A-4259-AAEA-729E2E85AACC}" destId="{C31F0019-7ED9-48BE-8BFB-673D6CE6EDB1}" srcOrd="1" destOrd="0" presId="urn:microsoft.com/office/officeart/2018/2/layout/IconLabelDescriptionList"/>
    <dgm:cxn modelId="{51F13FD0-2262-4207-BA5F-87BAA8241F39}" type="presParOf" srcId="{FB066A3E-418A-4259-AAEA-729E2E85AACC}" destId="{A24A129C-0260-4ACE-AEE6-2A6D1AC007D6}" srcOrd="2" destOrd="0" presId="urn:microsoft.com/office/officeart/2018/2/layout/IconLabelDescriptionList"/>
    <dgm:cxn modelId="{3B5D1D0B-DE78-4BFA-8EAB-6CC670A3B381}" type="presParOf" srcId="{FB066A3E-418A-4259-AAEA-729E2E85AACC}" destId="{11B7B071-63A7-428A-9BB5-2BFDCDF076AA}" srcOrd="3" destOrd="0" presId="urn:microsoft.com/office/officeart/2018/2/layout/IconLabelDescriptionList"/>
    <dgm:cxn modelId="{3D39A9DF-9FDA-4E26-87F4-6457C3C70084}" type="presParOf" srcId="{FB066A3E-418A-4259-AAEA-729E2E85AACC}" destId="{116915FA-4DD8-4751-94A4-7C64F280BC7A}" srcOrd="4" destOrd="0" presId="urn:microsoft.com/office/officeart/2018/2/layout/IconLabelDescriptionList"/>
    <dgm:cxn modelId="{0F788D32-1A09-4324-A722-7278DE8EE1A2}" type="presParOf" srcId="{8DD13348-F244-41E0-8FCF-2C1A492FC0FA}" destId="{4AA81C5C-EF88-41C8-92F2-6743E9690330}" srcOrd="1" destOrd="0" presId="urn:microsoft.com/office/officeart/2018/2/layout/IconLabelDescriptionList"/>
    <dgm:cxn modelId="{EB70BF6D-C772-4B73-AA12-588FFF7FF887}" type="presParOf" srcId="{8DD13348-F244-41E0-8FCF-2C1A492FC0FA}" destId="{0F1CEDC5-964B-4245-A10B-3819A296D60F}" srcOrd="2" destOrd="0" presId="urn:microsoft.com/office/officeart/2018/2/layout/IconLabelDescriptionList"/>
    <dgm:cxn modelId="{E69F08A9-E98F-4C75-8489-471F31E8885C}" type="presParOf" srcId="{0F1CEDC5-964B-4245-A10B-3819A296D60F}" destId="{D01BE5E7-7497-45D9-872C-F19C06200A96}" srcOrd="0" destOrd="0" presId="urn:microsoft.com/office/officeart/2018/2/layout/IconLabelDescriptionList"/>
    <dgm:cxn modelId="{31C64635-B835-40E8-BD55-635125DA5F8D}" type="presParOf" srcId="{0F1CEDC5-964B-4245-A10B-3819A296D60F}" destId="{2BD07C56-3285-403E-B416-56CCB7DCA4A9}" srcOrd="1" destOrd="0" presId="urn:microsoft.com/office/officeart/2018/2/layout/IconLabelDescriptionList"/>
    <dgm:cxn modelId="{EE9DE1EB-8A6B-4F4F-BA97-6DA36A33DBB9}" type="presParOf" srcId="{0F1CEDC5-964B-4245-A10B-3819A296D60F}" destId="{15792E53-7812-4C93-87A3-EDD1ABEBC5DC}" srcOrd="2" destOrd="0" presId="urn:microsoft.com/office/officeart/2018/2/layout/IconLabelDescriptionList"/>
    <dgm:cxn modelId="{A585CFAF-13B6-4BD4-9856-0E5437AF009D}" type="presParOf" srcId="{0F1CEDC5-964B-4245-A10B-3819A296D60F}" destId="{E3786E24-1F5B-460E-9B45-D2A06B69DD21}" srcOrd="3" destOrd="0" presId="urn:microsoft.com/office/officeart/2018/2/layout/IconLabelDescriptionList"/>
    <dgm:cxn modelId="{DADEB7F9-DB94-417E-8822-CFCD5D18D85C}" type="presParOf" srcId="{0F1CEDC5-964B-4245-A10B-3819A296D60F}" destId="{F0E1DBC3-7A4D-4986-AFA7-31094B89B3A1}" srcOrd="4" destOrd="0" presId="urn:microsoft.com/office/officeart/2018/2/layout/IconLabelDescrip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3AA053-7119-4831-B7D2-7838AA9F8E15}">
      <dsp:nvSpPr>
        <dsp:cNvPr id="0" name=""/>
        <dsp:cNvSpPr/>
      </dsp:nvSpPr>
      <dsp:spPr>
        <a:xfrm>
          <a:off x="5157" y="0"/>
          <a:ext cx="798040" cy="69246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4A129C-0260-4ACE-AEE6-2A6D1AC007D6}">
      <dsp:nvSpPr>
        <dsp:cNvPr id="0" name=""/>
        <dsp:cNvSpPr/>
      </dsp:nvSpPr>
      <dsp:spPr>
        <a:xfrm>
          <a:off x="5157" y="840602"/>
          <a:ext cx="2280114" cy="2798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dirty="0">
              <a:latin typeface="Tahoma" panose="020B0604030504040204" pitchFamily="34" charset="0"/>
              <a:ea typeface="Tahoma" panose="020B0604030504040204" pitchFamily="34" charset="0"/>
              <a:cs typeface="Tahoma" panose="020B0604030504040204" pitchFamily="34" charset="0"/>
            </a:rPr>
            <a:t>CFA has a fully constituted Board of Directors in compliance with the </a:t>
          </a:r>
          <a:r>
            <a:rPr lang="en-US" sz="1400" kern="1200" dirty="0">
              <a:latin typeface="Tahoma" panose="020B0604030504040204" pitchFamily="34" charset="0"/>
              <a:ea typeface="Tahoma" panose="020B0604030504040204" pitchFamily="34" charset="0"/>
              <a:cs typeface="Tahoma" panose="020B0604030504040204" pitchFamily="34" charset="0"/>
              <a:hlinkClick xmlns:r="http://schemas.openxmlformats.org/officeDocument/2006/relationships" r:id="rId3"/>
            </a:rPr>
            <a:t>Companies Act 17 of 2015.</a:t>
          </a:r>
          <a:r>
            <a:rPr lang="en-US" sz="1400" kern="1200" dirty="0">
              <a:latin typeface="Tahoma" panose="020B0604030504040204" pitchFamily="34" charset="0"/>
              <a:ea typeface="Tahoma" panose="020B0604030504040204" pitchFamily="34" charset="0"/>
              <a:cs typeface="Tahoma" panose="020B0604030504040204" pitchFamily="34" charset="0"/>
            </a:rPr>
            <a:t> </a:t>
          </a:r>
        </a:p>
      </dsp:txBody>
      <dsp:txXfrm>
        <a:off x="5157" y="840602"/>
        <a:ext cx="2280114" cy="2798190"/>
      </dsp:txXfrm>
    </dsp:sp>
    <dsp:sp modelId="{116915FA-4DD8-4751-94A4-7C64F280BC7A}">
      <dsp:nvSpPr>
        <dsp:cNvPr id="0" name=""/>
        <dsp:cNvSpPr/>
      </dsp:nvSpPr>
      <dsp:spPr>
        <a:xfrm>
          <a:off x="5157" y="3707693"/>
          <a:ext cx="2280114" cy="262624"/>
        </a:xfrm>
        <a:prstGeom prst="rect">
          <a:avLst/>
        </a:prstGeom>
        <a:noFill/>
        <a:ln>
          <a:noFill/>
        </a:ln>
        <a:effectLst/>
      </dsp:spPr>
      <dsp:style>
        <a:lnRef idx="0">
          <a:scrgbClr r="0" g="0" b="0"/>
        </a:lnRef>
        <a:fillRef idx="0">
          <a:scrgbClr r="0" g="0" b="0"/>
        </a:fillRef>
        <a:effectRef idx="0">
          <a:scrgbClr r="0" g="0" b="0"/>
        </a:effectRef>
        <a:fontRef idx="minor"/>
      </dsp:style>
    </dsp:sp>
    <dsp:sp modelId="{D01BE5E7-7497-45D9-872C-F19C06200A96}">
      <dsp:nvSpPr>
        <dsp:cNvPr id="0" name=""/>
        <dsp:cNvSpPr/>
      </dsp:nvSpPr>
      <dsp:spPr>
        <a:xfrm>
          <a:off x="2684292" y="0"/>
          <a:ext cx="798040" cy="692464"/>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792E53-7812-4C93-87A3-EDD1ABEBC5DC}">
      <dsp:nvSpPr>
        <dsp:cNvPr id="0" name=""/>
        <dsp:cNvSpPr/>
      </dsp:nvSpPr>
      <dsp:spPr>
        <a:xfrm>
          <a:off x="2684292" y="840602"/>
          <a:ext cx="2280114" cy="2798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dirty="0">
              <a:latin typeface="Tahoma" panose="020B0604030504040204" pitchFamily="34" charset="0"/>
              <a:ea typeface="Tahoma" panose="020B0604030504040204" pitchFamily="34" charset="0"/>
              <a:cs typeface="Tahoma" panose="020B0604030504040204" pitchFamily="34" charset="0"/>
            </a:rPr>
            <a:t>Duties</a:t>
          </a:r>
        </a:p>
        <a:p>
          <a:pPr marL="0" lvl="0" indent="0" algn="l" defTabSz="622300">
            <a:lnSpc>
              <a:spcPct val="100000"/>
            </a:lnSpc>
            <a:spcBef>
              <a:spcPct val="0"/>
            </a:spcBef>
            <a:spcAft>
              <a:spcPct val="35000"/>
            </a:spcAft>
            <a:buNone/>
            <a:defRPr b="1"/>
          </a:pPr>
          <a:r>
            <a:rPr lang="en-US" sz="1400" b="0" kern="1200" dirty="0">
              <a:latin typeface="Tahoma" panose="020B0604030504040204" pitchFamily="34" charset="0"/>
              <a:ea typeface="Tahoma" panose="020B0604030504040204" pitchFamily="34" charset="0"/>
              <a:cs typeface="Tahoma" panose="020B0604030504040204" pitchFamily="34" charset="0"/>
            </a:rPr>
            <a:t>The duty to act within powers(Section 142)</a:t>
          </a:r>
        </a:p>
        <a:p>
          <a:pPr marL="0" lvl="0" indent="0" algn="l" defTabSz="622300">
            <a:lnSpc>
              <a:spcPct val="100000"/>
            </a:lnSpc>
            <a:spcBef>
              <a:spcPct val="0"/>
            </a:spcBef>
            <a:spcAft>
              <a:spcPct val="35000"/>
            </a:spcAft>
            <a:buNone/>
            <a:defRPr b="1"/>
          </a:pPr>
          <a:r>
            <a:rPr lang="en-US" sz="1400" b="0" kern="1200" dirty="0">
              <a:latin typeface="Tahoma" panose="020B0604030504040204" pitchFamily="34" charset="0"/>
              <a:ea typeface="Tahoma" panose="020B0604030504040204" pitchFamily="34" charset="0"/>
              <a:cs typeface="Tahoma" panose="020B0604030504040204" pitchFamily="34" charset="0"/>
            </a:rPr>
            <a:t>Duty to promote the success of the company (Sec.143)</a:t>
          </a:r>
        </a:p>
        <a:p>
          <a:pPr marL="0" lvl="0" indent="0" algn="l" defTabSz="622300">
            <a:lnSpc>
              <a:spcPct val="100000"/>
            </a:lnSpc>
            <a:spcBef>
              <a:spcPct val="0"/>
            </a:spcBef>
            <a:spcAft>
              <a:spcPct val="35000"/>
            </a:spcAft>
            <a:buNone/>
            <a:defRPr b="1"/>
          </a:pPr>
          <a:r>
            <a:rPr lang="en-US" sz="1400" b="0" kern="1200" dirty="0">
              <a:latin typeface="Tahoma" panose="020B0604030504040204" pitchFamily="34" charset="0"/>
              <a:ea typeface="Tahoma" panose="020B0604030504040204" pitchFamily="34" charset="0"/>
              <a:cs typeface="Tahoma" panose="020B0604030504040204" pitchFamily="34" charset="0"/>
            </a:rPr>
            <a:t>Duty to exercise independent judgment (Sec. 144)</a:t>
          </a:r>
        </a:p>
        <a:p>
          <a:pPr marL="0" lvl="0" indent="0" algn="l" defTabSz="622300">
            <a:lnSpc>
              <a:spcPct val="100000"/>
            </a:lnSpc>
            <a:spcBef>
              <a:spcPct val="0"/>
            </a:spcBef>
            <a:spcAft>
              <a:spcPct val="35000"/>
            </a:spcAft>
            <a:buNone/>
            <a:defRPr b="1"/>
          </a:pPr>
          <a:r>
            <a:rPr lang="en-US" sz="1400" b="0" kern="1200" dirty="0">
              <a:latin typeface="Tahoma" panose="020B0604030504040204" pitchFamily="34" charset="0"/>
              <a:ea typeface="Tahoma" panose="020B0604030504040204" pitchFamily="34" charset="0"/>
              <a:cs typeface="Tahoma" panose="020B0604030504040204" pitchFamily="34" charset="0"/>
            </a:rPr>
            <a:t>Duty to exercise reasonable care, skill and diligence (Sec. 145)</a:t>
          </a:r>
        </a:p>
        <a:p>
          <a:pPr marL="0" lvl="0" indent="0" algn="l" defTabSz="622300">
            <a:lnSpc>
              <a:spcPct val="100000"/>
            </a:lnSpc>
            <a:spcBef>
              <a:spcPct val="0"/>
            </a:spcBef>
            <a:spcAft>
              <a:spcPct val="35000"/>
            </a:spcAft>
            <a:buNone/>
            <a:defRPr b="1"/>
          </a:pPr>
          <a:r>
            <a:rPr lang="en-US" sz="1400" b="0" kern="1200" dirty="0">
              <a:latin typeface="Tahoma" panose="020B0604030504040204" pitchFamily="34" charset="0"/>
              <a:ea typeface="Tahoma" panose="020B0604030504040204" pitchFamily="34" charset="0"/>
              <a:cs typeface="Tahoma" panose="020B0604030504040204" pitchFamily="34" charset="0"/>
            </a:rPr>
            <a:t>Duty to avoid conflict of interest (Sec. 146)</a:t>
          </a:r>
        </a:p>
      </dsp:txBody>
      <dsp:txXfrm>
        <a:off x="2684292" y="840602"/>
        <a:ext cx="2280114" cy="2798190"/>
      </dsp:txXfrm>
    </dsp:sp>
    <dsp:sp modelId="{F0E1DBC3-7A4D-4986-AFA7-31094B89B3A1}">
      <dsp:nvSpPr>
        <dsp:cNvPr id="0" name=""/>
        <dsp:cNvSpPr/>
      </dsp:nvSpPr>
      <dsp:spPr>
        <a:xfrm>
          <a:off x="2684292" y="3707693"/>
          <a:ext cx="2280114" cy="2626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endParaRPr lang="en-US" sz="1100" kern="1200" dirty="0"/>
        </a:p>
      </dsp:txBody>
      <dsp:txXfrm>
        <a:off x="2684292" y="3707693"/>
        <a:ext cx="2280114" cy="262624"/>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g>
</file>

<file path=ppt/media/image14.png>
</file>

<file path=ppt/media/image15.jpeg>
</file>

<file path=ppt/media/image16.png>
</file>

<file path=ppt/media/image2.jpeg>
</file>

<file path=ppt/media/image3.jpe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344003-1B45-4C5E-AA77-BB06EB453AB0}" type="datetimeFigureOut">
              <a:rPr lang="en-US" smtClean="0"/>
              <a:pPr/>
              <a:t>8/5/2024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C78993-5047-4FA0-AAA9-1FC3C43C5F99}" type="slidenum">
              <a:rPr lang="en-US" smtClean="0"/>
              <a:pPr/>
              <a:t>‹#›</a:t>
            </a:fld>
            <a:endParaRPr lang="en-US"/>
          </a:p>
        </p:txBody>
      </p:sp>
    </p:spTree>
    <p:extLst>
      <p:ext uri="{BB962C8B-B14F-4D97-AF65-F5344CB8AC3E}">
        <p14:creationId xmlns:p14="http://schemas.microsoft.com/office/powerpoint/2010/main" val="2217434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F612D1C-9F3C-429B-9D43-E367D2023A81}"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65C44-9B56-49E8-96EC-3F4C908B54BF}"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1091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612D1C-9F3C-429B-9D43-E367D2023A81}"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65C44-9B56-49E8-96EC-3F4C908B54BF}" type="slidenum">
              <a:rPr lang="en-US" smtClean="0"/>
              <a:pPr/>
              <a:t>‹#›</a:t>
            </a:fld>
            <a:endParaRPr lang="en-US"/>
          </a:p>
        </p:txBody>
      </p:sp>
    </p:spTree>
    <p:extLst>
      <p:ext uri="{BB962C8B-B14F-4D97-AF65-F5344CB8AC3E}">
        <p14:creationId xmlns:p14="http://schemas.microsoft.com/office/powerpoint/2010/main" val="302229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612D1C-9F3C-429B-9D43-E367D2023A81}"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65C44-9B56-49E8-96EC-3F4C908B54BF}" type="slidenum">
              <a:rPr lang="en-US" smtClean="0"/>
              <a:pPr/>
              <a:t>‹#›</a:t>
            </a:fld>
            <a:endParaRPr lang="en-US"/>
          </a:p>
        </p:txBody>
      </p:sp>
    </p:spTree>
    <p:extLst>
      <p:ext uri="{BB962C8B-B14F-4D97-AF65-F5344CB8AC3E}">
        <p14:creationId xmlns:p14="http://schemas.microsoft.com/office/powerpoint/2010/main" val="2679032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612D1C-9F3C-429B-9D43-E367D2023A81}"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65C44-9B56-49E8-96EC-3F4C908B54BF}" type="slidenum">
              <a:rPr lang="en-US" smtClean="0"/>
              <a:pPr/>
              <a:t>‹#›</a:t>
            </a:fld>
            <a:endParaRPr lang="en-US"/>
          </a:p>
        </p:txBody>
      </p:sp>
    </p:spTree>
    <p:extLst>
      <p:ext uri="{BB962C8B-B14F-4D97-AF65-F5344CB8AC3E}">
        <p14:creationId xmlns:p14="http://schemas.microsoft.com/office/powerpoint/2010/main" val="1865372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F612D1C-9F3C-429B-9D43-E367D2023A81}"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65C44-9B56-49E8-96EC-3F4C908B54BF}"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2988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F612D1C-9F3C-429B-9D43-E367D2023A81}" type="datetimeFigureOut">
              <a:rPr lang="en-US" smtClean="0"/>
              <a:pPr/>
              <a:t>8/5/2024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65C44-9B56-49E8-96EC-3F4C908B54BF}" type="slidenum">
              <a:rPr lang="en-US" smtClean="0"/>
              <a:pPr/>
              <a:t>‹#›</a:t>
            </a:fld>
            <a:endParaRPr lang="en-US"/>
          </a:p>
        </p:txBody>
      </p:sp>
    </p:spTree>
    <p:extLst>
      <p:ext uri="{BB962C8B-B14F-4D97-AF65-F5344CB8AC3E}">
        <p14:creationId xmlns:p14="http://schemas.microsoft.com/office/powerpoint/2010/main" val="404618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612D1C-9F3C-429B-9D43-E367D2023A81}" type="datetimeFigureOut">
              <a:rPr lang="en-US" smtClean="0"/>
              <a:pPr/>
              <a:t>8/5/2024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365C44-9B56-49E8-96EC-3F4C908B54BF}" type="slidenum">
              <a:rPr lang="en-US" smtClean="0"/>
              <a:pPr/>
              <a:t>‹#›</a:t>
            </a:fld>
            <a:endParaRPr lang="en-US"/>
          </a:p>
        </p:txBody>
      </p:sp>
    </p:spTree>
    <p:extLst>
      <p:ext uri="{BB962C8B-B14F-4D97-AF65-F5344CB8AC3E}">
        <p14:creationId xmlns:p14="http://schemas.microsoft.com/office/powerpoint/2010/main" val="2862681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F612D1C-9F3C-429B-9D43-E367D2023A81}" type="datetimeFigureOut">
              <a:rPr lang="en-US" smtClean="0"/>
              <a:pPr/>
              <a:t>8/5/2024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365C44-9B56-49E8-96EC-3F4C908B54BF}" type="slidenum">
              <a:rPr lang="en-US" smtClean="0"/>
              <a:pPr/>
              <a:t>‹#›</a:t>
            </a:fld>
            <a:endParaRPr lang="en-US"/>
          </a:p>
        </p:txBody>
      </p:sp>
    </p:spTree>
    <p:extLst>
      <p:ext uri="{BB962C8B-B14F-4D97-AF65-F5344CB8AC3E}">
        <p14:creationId xmlns:p14="http://schemas.microsoft.com/office/powerpoint/2010/main" val="4029662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F612D1C-9F3C-429B-9D43-E367D2023A81}" type="datetimeFigureOut">
              <a:rPr lang="en-US" smtClean="0"/>
              <a:pPr/>
              <a:t>8/5/2024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6C365C44-9B56-49E8-96EC-3F4C908B54BF}" type="slidenum">
              <a:rPr lang="en-US" smtClean="0"/>
              <a:pPr/>
              <a:t>‹#›</a:t>
            </a:fld>
            <a:endParaRPr lang="en-US"/>
          </a:p>
        </p:txBody>
      </p:sp>
    </p:spTree>
    <p:extLst>
      <p:ext uri="{BB962C8B-B14F-4D97-AF65-F5344CB8AC3E}">
        <p14:creationId xmlns:p14="http://schemas.microsoft.com/office/powerpoint/2010/main" val="356526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F612D1C-9F3C-429B-9D43-E367D2023A81}" type="datetimeFigureOut">
              <a:rPr lang="en-US" smtClean="0"/>
              <a:pPr/>
              <a:t>8/5/2024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C365C44-9B56-49E8-96EC-3F4C908B54BF}" type="slidenum">
              <a:rPr lang="en-US" smtClean="0"/>
              <a:pPr/>
              <a:t>‹#›</a:t>
            </a:fld>
            <a:endParaRPr lang="en-US"/>
          </a:p>
        </p:txBody>
      </p:sp>
    </p:spTree>
    <p:extLst>
      <p:ext uri="{BB962C8B-B14F-4D97-AF65-F5344CB8AC3E}">
        <p14:creationId xmlns:p14="http://schemas.microsoft.com/office/powerpoint/2010/main" val="2169052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cstate="print"/>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F612D1C-9F3C-429B-9D43-E367D2023A81}" type="datetimeFigureOut">
              <a:rPr lang="en-US" smtClean="0"/>
              <a:pPr/>
              <a:t>8/5/2024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65C44-9B56-49E8-96EC-3F4C908B54BF}" type="slidenum">
              <a:rPr lang="en-US" smtClean="0"/>
              <a:pPr/>
              <a:t>‹#›</a:t>
            </a:fld>
            <a:endParaRPr lang="en-US"/>
          </a:p>
        </p:txBody>
      </p:sp>
    </p:spTree>
    <p:extLst>
      <p:ext uri="{BB962C8B-B14F-4D97-AF65-F5344CB8AC3E}">
        <p14:creationId xmlns:p14="http://schemas.microsoft.com/office/powerpoint/2010/main" val="2534019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000"/>
            <a:lum/>
          </a:blip>
          <a:srcRect/>
          <a:stretch>
            <a:fillRect l="2000" t="12000" r="3000"/>
          </a:stretch>
        </a:blip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F612D1C-9F3C-429B-9D43-E367D2023A81}" type="datetimeFigureOut">
              <a:rPr lang="en-US" smtClean="0"/>
              <a:pPr/>
              <a:t>8/5/2024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C365C44-9B56-49E8-96EC-3F4C908B54BF}" type="slidenum">
              <a:rPr lang="en-US" smtClean="0"/>
              <a:pPr/>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3DEAE380-89C8-443E-B80E-F77137E985CC}"/>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0" y="0"/>
            <a:ext cx="2300140" cy="1056586"/>
          </a:xfrm>
          <a:prstGeom prst="rect">
            <a:avLst/>
          </a:prstGeom>
        </p:spPr>
      </p:pic>
    </p:spTree>
    <p:extLst>
      <p:ext uri="{BB962C8B-B14F-4D97-AF65-F5344CB8AC3E}">
        <p14:creationId xmlns:p14="http://schemas.microsoft.com/office/powerpoint/2010/main" val="16339951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ixabay.com/en/thank-you-animated-character-3006975/"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svg"/><Relationship Id="rId7" Type="http://schemas.openxmlformats.org/officeDocument/2006/relationships/diagramColors" Target="../diagrams/colors1.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cgsr.tikenya.org/" TargetMode="External"/><Relationship Id="rId2" Type="http://schemas.openxmlformats.org/officeDocument/2006/relationships/hyperlink" Target="https://tikenya.org/wp-content/uploads/2017/09/East-African-Bribery-Index-EABI-2017-1-1.pdf" TargetMode="External"/><Relationship Id="rId1" Type="http://schemas.openxmlformats.org/officeDocument/2006/relationships/slideLayout" Target="../slideLayouts/slideLayout2.xml"/><Relationship Id="rId4" Type="http://schemas.openxmlformats.org/officeDocument/2006/relationships/hyperlink" Target="https://tikenya.org/the-business-integrity-county-agendabica-kenya-report/"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66147D75-17EB-6A60-F1B1-095CA966F000}"/>
              </a:ext>
            </a:extLst>
          </p:cNvPr>
          <p:cNvSpPr>
            <a:spLocks noGrp="1"/>
          </p:cNvSpPr>
          <p:nvPr>
            <p:ph type="ctrTitle"/>
          </p:nvPr>
        </p:nvSpPr>
        <p:spPr>
          <a:xfrm>
            <a:off x="5289754" y="639097"/>
            <a:ext cx="6253317" cy="3686015"/>
          </a:xfrm>
        </p:spPr>
        <p:txBody>
          <a:bodyPr>
            <a:normAutofit/>
          </a:bodyPr>
          <a:lstStyle/>
          <a:p>
            <a:pPr marL="0" marR="0">
              <a:spcBef>
                <a:spcPts val="0"/>
              </a:spcBef>
              <a:spcAft>
                <a:spcPts val="800"/>
              </a:spcAft>
            </a:pPr>
            <a:r>
              <a:rPr lang="en-US" sz="3800" b="1" dirty="0">
                <a:latin typeface="Tahoma" panose="020B0604030504040204" pitchFamily="34" charset="0"/>
                <a:ea typeface="Tahoma" panose="020B0604030504040204" pitchFamily="34" charset="0"/>
                <a:cs typeface="Tahoma" panose="020B0604030504040204" pitchFamily="34" charset="0"/>
              </a:rPr>
              <a:t>BOARD MEMBERS</a:t>
            </a:r>
            <a:br>
              <a:rPr lang="en-US" sz="3800" b="1" dirty="0">
                <a:latin typeface="Tahoma" panose="020B0604030504040204" pitchFamily="34" charset="0"/>
                <a:ea typeface="Tahoma" panose="020B0604030504040204" pitchFamily="34" charset="0"/>
                <a:cs typeface="Tahoma" panose="020B0604030504040204" pitchFamily="34" charset="0"/>
              </a:rPr>
            </a:br>
            <a:br>
              <a:rPr lang="en-US" sz="3800" i="1" kern="100" dirty="0">
                <a:effectLst/>
                <a:latin typeface="Calibri" panose="020F0502020204030204" pitchFamily="34" charset="0"/>
                <a:ea typeface="Calibri" panose="020F0502020204030204" pitchFamily="34" charset="0"/>
                <a:cs typeface="Arial" panose="020B0604020202020204" pitchFamily="34" charset="0"/>
              </a:rPr>
            </a:br>
            <a:r>
              <a:rPr lang="en-US" sz="3800" dirty="0">
                <a:solidFill>
                  <a:schemeClr val="bg2">
                    <a:lumMod val="50000"/>
                  </a:schemeClr>
                </a:solidFill>
                <a:latin typeface="Tahoma" panose="020B0604030504040204" pitchFamily="34" charset="0"/>
                <a:ea typeface="Tahoma" panose="020B0604030504040204" pitchFamily="34" charset="0"/>
                <a:cs typeface="Tahoma" panose="020B0604030504040204" pitchFamily="34" charset="0"/>
              </a:rPr>
              <a:t>Centre for Fiscal Affairs</a:t>
            </a:r>
            <a:br>
              <a:rPr lang="en-US" sz="3800" dirty="0">
                <a:latin typeface="Tahoma" panose="020B0604030504040204" pitchFamily="34" charset="0"/>
                <a:ea typeface="Tahoma" panose="020B0604030504040204" pitchFamily="34" charset="0"/>
                <a:cs typeface="Tahoma" panose="020B0604030504040204" pitchFamily="34" charset="0"/>
              </a:rPr>
            </a:br>
            <a:br>
              <a:rPr lang="en-US" sz="3800" dirty="0">
                <a:latin typeface="Tahoma" panose="020B0604030504040204" pitchFamily="34" charset="0"/>
                <a:ea typeface="Tahoma" panose="020B0604030504040204" pitchFamily="34" charset="0"/>
                <a:cs typeface="Tahoma" panose="020B0604030504040204" pitchFamily="34" charset="0"/>
              </a:rPr>
            </a:br>
            <a:br>
              <a:rPr lang="en-US" sz="3800" dirty="0">
                <a:latin typeface="Tahoma" panose="020B0604030504040204" pitchFamily="34" charset="0"/>
                <a:ea typeface="Tahoma" panose="020B0604030504040204" pitchFamily="34" charset="0"/>
                <a:cs typeface="Tahoma" panose="020B0604030504040204" pitchFamily="34" charset="0"/>
              </a:rPr>
            </a:br>
            <a:endParaRPr lang="en-US" sz="3800" dirty="0">
              <a:latin typeface="Tahoma" panose="020B0604030504040204" pitchFamily="34" charset="0"/>
              <a:ea typeface="Tahoma" panose="020B0604030504040204" pitchFamily="34" charset="0"/>
              <a:cs typeface="Tahoma" panose="020B0604030504040204" pitchFamily="34" charset="0"/>
            </a:endParaRPr>
          </a:p>
        </p:txBody>
      </p:sp>
      <p:cxnSp>
        <p:nvCxnSpPr>
          <p:cNvPr id="22" name="Straight Connector 21">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1AB8ECB2-FB64-476F-A62F-36D68C8C7C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6" name="Rectangle 25">
            <a:extLst>
              <a:ext uri="{FF2B5EF4-FFF2-40B4-BE49-F238E27FC236}">
                <a16:creationId xmlns:a16="http://schemas.microsoft.com/office/drawing/2014/main" id="{289CEAD5-ED2F-4675-9E4C-80B8A0E8A0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extBox 1">
            <a:extLst>
              <a:ext uri="{FF2B5EF4-FFF2-40B4-BE49-F238E27FC236}">
                <a16:creationId xmlns:a16="http://schemas.microsoft.com/office/drawing/2014/main" id="{013ABC4C-1F44-2AA5-6B41-2CC14A49C4D1}"/>
              </a:ext>
            </a:extLst>
          </p:cNvPr>
          <p:cNvSpPr txBox="1"/>
          <p:nvPr/>
        </p:nvSpPr>
        <p:spPr>
          <a:xfrm>
            <a:off x="9780104" y="5950226"/>
            <a:ext cx="2107096" cy="338554"/>
          </a:xfrm>
          <a:prstGeom prst="rect">
            <a:avLst/>
          </a:prstGeom>
          <a:noFill/>
        </p:spPr>
        <p:txBody>
          <a:bodyPr wrap="square" rtlCol="0">
            <a:spAutoFit/>
          </a:bodyPr>
          <a:lstStyle/>
          <a:p>
            <a:r>
              <a:rPr lang="en-US" sz="1600" dirty="0">
                <a:latin typeface="Tahoma" panose="020B0604030504040204" pitchFamily="34" charset="0"/>
                <a:ea typeface="Tahoma" panose="020B0604030504040204" pitchFamily="34" charset="0"/>
                <a:cs typeface="Tahoma" panose="020B0604030504040204" pitchFamily="34" charset="0"/>
              </a:rPr>
              <a:t>January 2024</a:t>
            </a:r>
            <a:endParaRPr lang="en-US" sz="1600" dirty="0"/>
          </a:p>
        </p:txBody>
      </p:sp>
    </p:spTree>
    <p:extLst>
      <p:ext uri="{BB962C8B-B14F-4D97-AF65-F5344CB8AC3E}">
        <p14:creationId xmlns:p14="http://schemas.microsoft.com/office/powerpoint/2010/main" val="1327041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4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artoon character holding a sign&#10;&#10;Description automatically generated">
            <a:extLst>
              <a:ext uri="{FF2B5EF4-FFF2-40B4-BE49-F238E27FC236}">
                <a16:creationId xmlns:a16="http://schemas.microsoft.com/office/drawing/2014/main" id="{529B27A9-D3F0-5BC3-E6A4-933AFAF448F7}"/>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112101" y="1846263"/>
            <a:ext cx="2028123" cy="4022725"/>
          </a:xfrm>
        </p:spPr>
      </p:pic>
    </p:spTree>
    <p:extLst>
      <p:ext uri="{BB962C8B-B14F-4D97-AF65-F5344CB8AC3E}">
        <p14:creationId xmlns:p14="http://schemas.microsoft.com/office/powerpoint/2010/main" val="997239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4011F-FDCF-CC2E-902D-B009F3C12443}"/>
              </a:ext>
            </a:extLst>
          </p:cNvPr>
          <p:cNvSpPr>
            <a:spLocks noGrp="1"/>
          </p:cNvSpPr>
          <p:nvPr>
            <p:ph type="title"/>
          </p:nvPr>
        </p:nvSpPr>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Board Members intro</a:t>
            </a:r>
          </a:p>
        </p:txBody>
      </p:sp>
      <p:pic>
        <p:nvPicPr>
          <p:cNvPr id="5" name="Content Placeholder 4" descr="Board Of Directors with solid fill">
            <a:extLst>
              <a:ext uri="{FF2B5EF4-FFF2-40B4-BE49-F238E27FC236}">
                <a16:creationId xmlns:a16="http://schemas.microsoft.com/office/drawing/2014/main" id="{41A7A957-A112-F3B2-0A4D-0355AE54DDBD}"/>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85659" y="2290290"/>
            <a:ext cx="3013628" cy="3013628"/>
          </a:xfrm>
        </p:spPr>
      </p:pic>
      <p:graphicFrame>
        <p:nvGraphicFramePr>
          <p:cNvPr id="8" name="TextBox 5">
            <a:extLst>
              <a:ext uri="{FF2B5EF4-FFF2-40B4-BE49-F238E27FC236}">
                <a16:creationId xmlns:a16="http://schemas.microsoft.com/office/drawing/2014/main" id="{0EEBA5CE-5F87-4D73-CEC0-E0145889B582}"/>
              </a:ext>
            </a:extLst>
          </p:cNvPr>
          <p:cNvGraphicFramePr/>
          <p:nvPr>
            <p:extLst>
              <p:ext uri="{D42A27DB-BD31-4B8C-83A1-F6EECF244321}">
                <p14:modId xmlns:p14="http://schemas.microsoft.com/office/powerpoint/2010/main" val="3378630567"/>
              </p:ext>
            </p:extLst>
          </p:nvPr>
        </p:nvGraphicFramePr>
        <p:xfrm>
          <a:off x="954157" y="1868557"/>
          <a:ext cx="4969565" cy="397031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20407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A35658-51D3-4B9B-9954-0CDFE2A8C976}"/>
              </a:ext>
            </a:extLst>
          </p:cNvPr>
          <p:cNvPicPr>
            <a:picLocks noChangeAspect="1"/>
          </p:cNvPicPr>
          <p:nvPr/>
        </p:nvPicPr>
        <p:blipFill>
          <a:blip r:embed="rId2"/>
          <a:stretch>
            <a:fillRect/>
          </a:stretch>
        </p:blipFill>
        <p:spPr>
          <a:xfrm>
            <a:off x="0" y="1773382"/>
            <a:ext cx="3301057" cy="3869725"/>
          </a:xfrm>
          <a:prstGeom prst="rect">
            <a:avLst/>
          </a:prstGeom>
        </p:spPr>
      </p:pic>
      <p:sp>
        <p:nvSpPr>
          <p:cNvPr id="5" name="Rectangle 4">
            <a:extLst>
              <a:ext uri="{FF2B5EF4-FFF2-40B4-BE49-F238E27FC236}">
                <a16:creationId xmlns:a16="http://schemas.microsoft.com/office/drawing/2014/main" id="{E5C0D313-93D5-456F-A1EB-32E042DE825B}"/>
              </a:ext>
            </a:extLst>
          </p:cNvPr>
          <p:cNvSpPr/>
          <p:nvPr/>
        </p:nvSpPr>
        <p:spPr>
          <a:xfrm>
            <a:off x="3301057" y="1773382"/>
            <a:ext cx="8045815" cy="3539430"/>
          </a:xfrm>
          <a:prstGeom prst="rect">
            <a:avLst/>
          </a:prstGeom>
        </p:spPr>
        <p:txBody>
          <a:bodyPr wrap="square">
            <a:spAutoFit/>
          </a:bodyPr>
          <a:lstStyle/>
          <a:p>
            <a:pPr algn="just"/>
            <a:r>
              <a:rPr lang="en-US" sz="1400" kern="1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Blandina</a:t>
            </a:r>
            <a:r>
              <a:rPr lang="en-US" sz="1400" kern="1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1400" kern="1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Bobson</a:t>
            </a:r>
            <a:r>
              <a:rPr lang="en-US" sz="1400" kern="1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is the Director of Programmes for Oxfam in Kenya heading the Women’s Rights and Gender Justice, Governance and Accountability and Natural Resources Programmes. She has over 15 years’ experience leading the conceptualization, design, resource mobilization, implementation, Monitoring and Evaluation of both development and humanitarian programmes within the Africa region. She is a trained Safeguarding Focal Person and Safeguarding Investigator </a:t>
            </a:r>
            <a:r>
              <a:rPr lang="en-US" sz="1400" kern="1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Blandina</a:t>
            </a:r>
            <a:r>
              <a:rPr lang="en-US" sz="1400" kern="1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is a champion for women rights and is passionate about Women and Girls Empowerment. Her passion for championing women’s rights is driven by her own lived experiences as a girl and a woman from a marginalized and minority community in Kenya. She works towards amplifying the voices of women and marginalized groups through research, thought pieces, strengthening Women’s Rights </a:t>
            </a:r>
            <a:r>
              <a:rPr lang="en-US" sz="1400" kern="1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Organisations</a:t>
            </a:r>
            <a:r>
              <a:rPr lang="en-US" sz="1400" kern="1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and challenging both formal and informal patriarchal systems that propagate gender inequalities and prevent women and girls from enjoying their rights and achieving their full potential in life. </a:t>
            </a:r>
            <a:r>
              <a:rPr lang="en-US" sz="1400" kern="1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Blandina</a:t>
            </a:r>
            <a:r>
              <a:rPr lang="en-US" sz="1400" kern="1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holds a Bachelor of Arts Degree in Sociology, Bachelor of Arts Degree in Sustainable Human Development; and currently pursuing a Master’s in Humanitarian Aid and International Relations. She is a certified Monitoring and Evaluation practitioner and a Global Public Voices Fellow at Cornell University where she focused on advocacy on inequalities and social injustices.</a:t>
            </a:r>
            <a:endParaRPr lang="en-KE" sz="1400" kern="1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8" name="Title 1">
            <a:extLst>
              <a:ext uri="{FF2B5EF4-FFF2-40B4-BE49-F238E27FC236}">
                <a16:creationId xmlns:a16="http://schemas.microsoft.com/office/drawing/2014/main" id="{F33ECA6E-79E6-48B7-B375-D00632F7CF7B}"/>
              </a:ext>
            </a:extLst>
          </p:cNvPr>
          <p:cNvSpPr>
            <a:spLocks noGrp="1"/>
          </p:cNvSpPr>
          <p:nvPr>
            <p:ph type="title"/>
          </p:nvPr>
        </p:nvSpPr>
        <p:spPr>
          <a:xfrm>
            <a:off x="950349" y="1071079"/>
            <a:ext cx="10008596" cy="702303"/>
          </a:xfrm>
        </p:spPr>
        <p:txBody>
          <a:bodyPr>
            <a:normAutofit/>
          </a:bodyPr>
          <a:lstStyle/>
          <a:p>
            <a:r>
              <a:rPr lang="en-US" sz="4000" b="1" dirty="0" err="1">
                <a:latin typeface="Tahoma" panose="020B0604030504040204" pitchFamily="34" charset="0"/>
                <a:ea typeface="Tahoma" panose="020B0604030504040204" pitchFamily="34" charset="0"/>
                <a:cs typeface="Tahoma" panose="020B0604030504040204" pitchFamily="34" charset="0"/>
              </a:rPr>
              <a:t>Blandina</a:t>
            </a:r>
            <a:r>
              <a:rPr lang="en-US" sz="4000" b="1" dirty="0">
                <a:latin typeface="Tahoma" panose="020B0604030504040204" pitchFamily="34" charset="0"/>
                <a:ea typeface="Tahoma" panose="020B0604030504040204" pitchFamily="34" charset="0"/>
                <a:cs typeface="Tahoma" panose="020B0604030504040204" pitchFamily="34" charset="0"/>
              </a:rPr>
              <a:t> </a:t>
            </a:r>
            <a:r>
              <a:rPr lang="en-US" sz="4000" b="1" dirty="0" err="1">
                <a:latin typeface="Tahoma" panose="020B0604030504040204" pitchFamily="34" charset="0"/>
                <a:ea typeface="Tahoma" panose="020B0604030504040204" pitchFamily="34" charset="0"/>
                <a:cs typeface="Tahoma" panose="020B0604030504040204" pitchFamily="34" charset="0"/>
              </a:rPr>
              <a:t>Bobson</a:t>
            </a:r>
            <a:r>
              <a:rPr lang="en-US" sz="4000" b="1" dirty="0">
                <a:latin typeface="Tahoma" panose="020B0604030504040204" pitchFamily="34" charset="0"/>
                <a:ea typeface="Tahoma" panose="020B0604030504040204" pitchFamily="34" charset="0"/>
                <a:cs typeface="Tahoma" panose="020B0604030504040204" pitchFamily="34" charset="0"/>
              </a:rPr>
              <a:t>-Board Chairperson</a:t>
            </a:r>
          </a:p>
        </p:txBody>
      </p:sp>
    </p:spTree>
    <p:extLst>
      <p:ext uri="{BB962C8B-B14F-4D97-AF65-F5344CB8AC3E}">
        <p14:creationId xmlns:p14="http://schemas.microsoft.com/office/powerpoint/2010/main" val="185642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CB1D3B-0CE0-48A2-BAD9-7ED99BE56A61}"/>
              </a:ext>
            </a:extLst>
          </p:cNvPr>
          <p:cNvSpPr>
            <a:spLocks noGrp="1"/>
          </p:cNvSpPr>
          <p:nvPr>
            <p:ph idx="1"/>
          </p:nvPr>
        </p:nvSpPr>
        <p:spPr>
          <a:xfrm>
            <a:off x="4559642" y="1845734"/>
            <a:ext cx="6596037" cy="4023360"/>
          </a:xfrm>
        </p:spPr>
        <p:txBody>
          <a:bodyPr/>
          <a:lstStyle/>
          <a:p>
            <a:pPr algn="just">
              <a:lnSpc>
                <a:spcPct val="90000"/>
              </a:lnSpc>
              <a:spcAft>
                <a:spcPts val="600"/>
              </a:spcAft>
              <a:buClr>
                <a:schemeClr val="accent1"/>
              </a:buClr>
              <a:buFont typeface="Calibri" panose="020F0502020204030204" pitchFamily="34" charset="0"/>
            </a:pP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Javas Bigambo is a multidisciplinary professional who serves as a consultant and advisor in the fields of governance &amp; democracy, constitutional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l</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aw and legal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ompliance, devolved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g</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overnance, public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p</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olicy, political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trategy, and climate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hange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g</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overnance. He is keen on issues at the intersection of law, policy, and governance. He has studied Law, Political Sociology and Development Studies. His work experience has left footprints across county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g</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overnments, NGOs, INGOs, private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ector, state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orporations and constitutional </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a:t>
            </a: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ommissions.</a:t>
            </a:r>
          </a:p>
          <a:p>
            <a:pPr algn="just">
              <a:lnSpc>
                <a:spcPct val="90000"/>
              </a:lnSpc>
              <a:spcAft>
                <a:spcPts val="600"/>
              </a:spcAft>
              <a:buClr>
                <a:schemeClr val="accent1"/>
              </a:buClr>
              <a:buFont typeface="Calibri" panose="020F0502020204030204" pitchFamily="34" charset="0"/>
            </a:pPr>
            <a:r>
              <a:rPr lang="en-US" sz="1800"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He holds a Bachelor’s degree in Laws (LLB Hons) from the University of Nairobi; MPhil (HRD) from Moi University; and BA (Political Science &amp; Sociology) from Moi University</a:t>
            </a:r>
            <a:r>
              <a:rPr lang="en-US" b="0" i="0" dirty="0">
                <a:solidFill>
                  <a:schemeClr val="tx1">
                    <a:lumMod val="75000"/>
                    <a:lumOff val="25000"/>
                  </a:schemeClr>
                </a:solidFill>
                <a:effectLst/>
                <a:latin typeface="Tahoma" panose="020B0604030504040204" pitchFamily="34" charset="0"/>
                <a:ea typeface="Tahoma" panose="020B0604030504040204" pitchFamily="34" charset="0"/>
                <a:cs typeface="Tahoma" panose="020B0604030504040204" pitchFamily="34" charset="0"/>
              </a:rPr>
              <a:t>.</a:t>
            </a:r>
          </a:p>
          <a:p>
            <a:endParaRPr lang="en-US" dirty="0"/>
          </a:p>
        </p:txBody>
      </p:sp>
      <p:pic>
        <p:nvPicPr>
          <p:cNvPr id="4" name="Content Placeholder 4" descr="A person in a suit and tie&#10;&#10;Description automatically generated">
            <a:extLst>
              <a:ext uri="{FF2B5EF4-FFF2-40B4-BE49-F238E27FC236}">
                <a16:creationId xmlns:a16="http://schemas.microsoft.com/office/drawing/2014/main" id="{F1476E31-8984-4A47-B136-5192FB695D6B}"/>
              </a:ext>
            </a:extLst>
          </p:cNvPr>
          <p:cNvPicPr>
            <a:picLocks noChangeAspect="1"/>
          </p:cNvPicPr>
          <p:nvPr/>
        </p:nvPicPr>
        <p:blipFill rotWithShape="1">
          <a:blip r:embed="rId2"/>
          <a:srcRect l="12703" r="9876"/>
          <a:stretch/>
        </p:blipFill>
        <p:spPr>
          <a:xfrm>
            <a:off x="1" y="1754659"/>
            <a:ext cx="4635314" cy="4572000"/>
          </a:xfrm>
          <a:prstGeom prst="rect">
            <a:avLst/>
          </a:prstGeom>
        </p:spPr>
      </p:pic>
      <p:sp>
        <p:nvSpPr>
          <p:cNvPr id="5" name="Title 1">
            <a:extLst>
              <a:ext uri="{FF2B5EF4-FFF2-40B4-BE49-F238E27FC236}">
                <a16:creationId xmlns:a16="http://schemas.microsoft.com/office/drawing/2014/main" id="{900FC708-45B9-4EE8-B634-77F76FED65C4}"/>
              </a:ext>
            </a:extLst>
          </p:cNvPr>
          <p:cNvSpPr>
            <a:spLocks noGrp="1"/>
          </p:cNvSpPr>
          <p:nvPr>
            <p:ph type="title"/>
          </p:nvPr>
        </p:nvSpPr>
        <p:spPr>
          <a:xfrm>
            <a:off x="1149927" y="303902"/>
            <a:ext cx="10399816" cy="1450757"/>
          </a:xfrm>
        </p:spPr>
        <p:txBody>
          <a:bodyPr vert="horz" lIns="91440" tIns="45720" rIns="91440" bIns="45720" rtlCol="0" anchor="b">
            <a:normAutofit/>
          </a:bodyPr>
          <a:lstStyle/>
          <a:p>
            <a:r>
              <a:rPr lang="en-US" b="1" kern="1200" spc="-50" baseline="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Javas </a:t>
            </a:r>
            <a:r>
              <a:rPr lang="en-US" b="1" dirty="0">
                <a:latin typeface="Tahoma" panose="020B0604030504040204" pitchFamily="34" charset="0"/>
                <a:ea typeface="Tahoma" panose="020B0604030504040204" pitchFamily="34" charset="0"/>
                <a:cs typeface="Tahoma" panose="020B0604030504040204" pitchFamily="34" charset="0"/>
              </a:rPr>
              <a:t>Bi</a:t>
            </a:r>
            <a:r>
              <a:rPr lang="en-US" b="1" kern="1200" spc="-50" baseline="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gambo-Board Vice Chair</a:t>
            </a:r>
          </a:p>
        </p:txBody>
      </p:sp>
    </p:spTree>
    <p:extLst>
      <p:ext uri="{BB962C8B-B14F-4D97-AF65-F5344CB8AC3E}">
        <p14:creationId xmlns:p14="http://schemas.microsoft.com/office/powerpoint/2010/main" val="1496750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AD0AB-3824-329B-4F2D-5AEB03793BBA}"/>
              </a:ext>
            </a:extLst>
          </p:cNvPr>
          <p:cNvSpPr>
            <a:spLocks noGrp="1"/>
          </p:cNvSpPr>
          <p:nvPr>
            <p:ph type="title"/>
          </p:nvPr>
        </p:nvSpPr>
        <p:spPr>
          <a:xfrm>
            <a:off x="1136073" y="988906"/>
            <a:ext cx="10019607" cy="702303"/>
          </a:xfrm>
        </p:spPr>
        <p:txBody>
          <a:bodyPr>
            <a:normAutofit fontScale="90000"/>
          </a:bodyPr>
          <a:lstStyle/>
          <a:p>
            <a:r>
              <a:rPr lang="en-US" b="1" dirty="0">
                <a:latin typeface="Tahoma" panose="020B0604030504040204" pitchFamily="34" charset="0"/>
                <a:ea typeface="Tahoma" panose="020B0604030504040204" pitchFamily="34" charset="0"/>
                <a:cs typeface="Tahoma" panose="020B0604030504040204" pitchFamily="34" charset="0"/>
              </a:rPr>
              <a:t>Harriet Wachira-Board Treasurer</a:t>
            </a:r>
          </a:p>
        </p:txBody>
      </p:sp>
      <p:sp>
        <p:nvSpPr>
          <p:cNvPr id="3" name="Content Placeholder 2">
            <a:extLst>
              <a:ext uri="{FF2B5EF4-FFF2-40B4-BE49-F238E27FC236}">
                <a16:creationId xmlns:a16="http://schemas.microsoft.com/office/drawing/2014/main" id="{AECA8A08-C24A-D8A0-18AA-EDAE2E0F4020}"/>
              </a:ext>
            </a:extLst>
          </p:cNvPr>
          <p:cNvSpPr>
            <a:spLocks noGrp="1"/>
          </p:cNvSpPr>
          <p:nvPr>
            <p:ph idx="1"/>
          </p:nvPr>
        </p:nvSpPr>
        <p:spPr>
          <a:xfrm>
            <a:off x="4473146" y="1845734"/>
            <a:ext cx="6682534" cy="4023360"/>
          </a:xfrm>
        </p:spPr>
        <p:txBody>
          <a:bodyPr>
            <a:normAutofit fontScale="85000" lnSpcReduction="10000"/>
          </a:bodyPr>
          <a:lstStyle/>
          <a:p>
            <a:pPr marL="0" marR="0" indent="0" algn="just">
              <a:lnSpc>
                <a:spcPct val="100000"/>
              </a:lnSpc>
              <a:spcBef>
                <a:spcPts val="0"/>
              </a:spcBef>
              <a:spcAft>
                <a:spcPts val="0"/>
              </a:spcAft>
              <a:buNone/>
            </a:pPr>
            <a:r>
              <a:rPr lang="en-US" sz="2000" kern="100" dirty="0">
                <a:effectLst/>
                <a:latin typeface="Tahoma" panose="020B0604030504040204" pitchFamily="34" charset="0"/>
                <a:ea typeface="Tahoma" panose="020B0604030504040204" pitchFamily="34" charset="0"/>
                <a:cs typeface="Tahoma" panose="020B0604030504040204" pitchFamily="34" charset="0"/>
              </a:rPr>
              <a:t>Harriet Wachira is the Program Coordinator at Transparency International Kenya.  </a:t>
            </a:r>
            <a:r>
              <a:rPr lang="en-GB" sz="2000" kern="100" dirty="0">
                <a:effectLst/>
                <a:latin typeface="Tahoma" panose="020B0604030504040204" pitchFamily="34" charset="0"/>
                <a:ea typeface="Tahoma" panose="020B0604030504040204" pitchFamily="34" charset="0"/>
                <a:cs typeface="Tahoma" panose="020B0604030504040204" pitchFamily="34" charset="0"/>
              </a:rPr>
              <a:t>She holds a Bachelor of Education (Arts) degree from the University of Nairobi. Has over 14 years’ experience in the governance and anti-corruption sector with Kenya and the East African Region. A significant portion of her work was spent conducting research at Transparency International Kenya during which time several knowledge products (including </a:t>
            </a:r>
            <a:r>
              <a:rPr lang="en-GB" sz="2000" u="sng" kern="100" dirty="0">
                <a:solidFill>
                  <a:srgbClr val="0563C1"/>
                </a:solidFill>
                <a:effectLst/>
                <a:latin typeface="Tahoma" panose="020B0604030504040204" pitchFamily="34" charset="0"/>
                <a:ea typeface="Tahoma" panose="020B0604030504040204" pitchFamily="34" charset="0"/>
                <a:cs typeface="Tahoma" panose="020B0604030504040204" pitchFamily="34" charset="0"/>
                <a:hlinkClick r:id="rId2">
                  <a:extLst>
                    <a:ext uri="{A12FA001-AC4F-418D-AE19-62706E023703}">
                      <ahyp:hlinkClr xmlns:ahyp="http://schemas.microsoft.com/office/drawing/2018/hyperlinkcolor" val="tx"/>
                    </a:ext>
                  </a:extLst>
                </a:hlinkClick>
              </a:rPr>
              <a:t>East Africa Bribery Index</a:t>
            </a:r>
            <a:r>
              <a:rPr lang="en-GB" sz="2000" kern="100" dirty="0">
                <a:effectLst/>
                <a:latin typeface="Tahoma" panose="020B0604030504040204" pitchFamily="34" charset="0"/>
                <a:ea typeface="Tahoma" panose="020B0604030504040204" pitchFamily="34" charset="0"/>
                <a:cs typeface="Tahoma" panose="020B0604030504040204" pitchFamily="34" charset="0"/>
              </a:rPr>
              <a:t>, </a:t>
            </a:r>
            <a:r>
              <a:rPr lang="en-GB" sz="2000" u="sng" kern="100" dirty="0">
                <a:solidFill>
                  <a:srgbClr val="0563C1"/>
                </a:solidFill>
                <a:effectLst/>
                <a:latin typeface="Tahoma" panose="020B0604030504040204" pitchFamily="34" charset="0"/>
                <a:ea typeface="Tahoma" panose="020B0604030504040204" pitchFamily="34" charset="0"/>
                <a:cs typeface="Tahoma" panose="020B0604030504040204" pitchFamily="34" charset="0"/>
                <a:hlinkClick r:id="rId3">
                  <a:extLst>
                    <a:ext uri="{A12FA001-AC4F-418D-AE19-62706E023703}">
                      <ahyp:hlinkClr xmlns:ahyp="http://schemas.microsoft.com/office/drawing/2018/hyperlinkcolor" val="tx"/>
                    </a:ext>
                  </a:extLst>
                </a:hlinkClick>
              </a:rPr>
              <a:t>County Governance Status Report</a:t>
            </a:r>
            <a:r>
              <a:rPr lang="en-GB" sz="2000" kern="100" dirty="0">
                <a:effectLst/>
                <a:latin typeface="Tahoma" panose="020B0604030504040204" pitchFamily="34" charset="0"/>
                <a:ea typeface="Tahoma" panose="020B0604030504040204" pitchFamily="34" charset="0"/>
                <a:cs typeface="Tahoma" panose="020B0604030504040204" pitchFamily="34" charset="0"/>
              </a:rPr>
              <a:t>, and </a:t>
            </a:r>
            <a:r>
              <a:rPr lang="en-GB" sz="2000" u="sng" kern="100" dirty="0">
                <a:solidFill>
                  <a:srgbClr val="0563C1"/>
                </a:solidFill>
                <a:effectLst/>
                <a:latin typeface="Tahoma" panose="020B0604030504040204" pitchFamily="34" charset="0"/>
                <a:ea typeface="Tahoma" panose="020B0604030504040204" pitchFamily="34" charset="0"/>
                <a:cs typeface="Tahoma" panose="020B0604030504040204" pitchFamily="34" charset="0"/>
                <a:hlinkClick r:id="rId4">
                  <a:extLst>
                    <a:ext uri="{A12FA001-AC4F-418D-AE19-62706E023703}">
                      <ahyp:hlinkClr xmlns:ahyp="http://schemas.microsoft.com/office/drawing/2018/hyperlinkcolor" val="tx"/>
                    </a:ext>
                  </a:extLst>
                </a:hlinkClick>
              </a:rPr>
              <a:t>Business Integrity Country Agenda</a:t>
            </a:r>
            <a:r>
              <a:rPr lang="en-GB" sz="2000" kern="100" dirty="0">
                <a:effectLst/>
                <a:latin typeface="Tahoma" panose="020B0604030504040204" pitchFamily="34" charset="0"/>
                <a:ea typeface="Tahoma" panose="020B0604030504040204" pitchFamily="34" charset="0"/>
                <a:cs typeface="Tahoma" panose="020B0604030504040204" pitchFamily="34" charset="0"/>
              </a:rPr>
              <a:t> )were produced. She has since moved to public policy advocacy that includes analysis and implementation. </a:t>
            </a:r>
            <a:endParaRPr lang="en-US" sz="2000" kern="100" dirty="0">
              <a:effectLst/>
              <a:latin typeface="Tahoma" panose="020B0604030504040204" pitchFamily="34" charset="0"/>
              <a:ea typeface="Tahoma" panose="020B0604030504040204" pitchFamily="34" charset="0"/>
              <a:cs typeface="Tahoma" panose="020B0604030504040204" pitchFamily="34" charset="0"/>
            </a:endParaRPr>
          </a:p>
          <a:p>
            <a:pPr marL="0" marR="0" indent="0" algn="just">
              <a:lnSpc>
                <a:spcPct val="100000"/>
              </a:lnSpc>
              <a:spcBef>
                <a:spcPts val="0"/>
              </a:spcBef>
              <a:spcAft>
                <a:spcPts val="0"/>
              </a:spcAft>
              <a:buNone/>
            </a:pPr>
            <a:r>
              <a:rPr lang="en-GB" sz="2000" kern="100" dirty="0">
                <a:effectLst/>
                <a:latin typeface="Tahoma" panose="020B0604030504040204" pitchFamily="34" charset="0"/>
                <a:ea typeface="Tahoma" panose="020B0604030504040204" pitchFamily="34" charset="0"/>
                <a:cs typeface="Tahoma" panose="020B0604030504040204" pitchFamily="34" charset="0"/>
              </a:rPr>
              <a:t>Her experience spans different thematic areas including extractives, climate change, policing, and public finance management among others. She sits on the technical committee of the OGP National Action Plan IV and is the CSO technical lead in charge of the Beneficial Ownership Transparency Commitments. </a:t>
            </a:r>
            <a:endParaRPr lang="en-US" sz="2000" kern="100" dirty="0">
              <a:effectLst/>
              <a:latin typeface="Tahoma" panose="020B0604030504040204" pitchFamily="34" charset="0"/>
              <a:ea typeface="Tahoma" panose="020B0604030504040204" pitchFamily="34" charset="0"/>
              <a:cs typeface="Tahoma" panose="020B0604030504040204" pitchFamily="34" charset="0"/>
            </a:endParaRPr>
          </a:p>
          <a:p>
            <a:endParaRPr lang="en-US" dirty="0"/>
          </a:p>
        </p:txBody>
      </p:sp>
    </p:spTree>
    <p:extLst>
      <p:ext uri="{BB962C8B-B14F-4D97-AF65-F5344CB8AC3E}">
        <p14:creationId xmlns:p14="http://schemas.microsoft.com/office/powerpoint/2010/main" val="2237105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CDF59-4F5B-ABC3-1CD1-5FCB2EF5FEF6}"/>
              </a:ext>
            </a:extLst>
          </p:cNvPr>
          <p:cNvSpPr>
            <a:spLocks noGrp="1"/>
          </p:cNvSpPr>
          <p:nvPr>
            <p:ph type="title"/>
          </p:nvPr>
        </p:nvSpPr>
        <p:spPr>
          <a:xfrm>
            <a:off x="1939636" y="889686"/>
            <a:ext cx="10252364" cy="1371601"/>
          </a:xfrm>
        </p:spPr>
        <p:txBody>
          <a:bodyPr vert="horz" lIns="91440" tIns="45720" rIns="91440" bIns="45720" rtlCol="0" anchor="b">
            <a:normAutofit fontScale="90000"/>
          </a:bodyPr>
          <a:lstStyle/>
          <a:p>
            <a:br>
              <a:rPr lang="en-US" b="1" kern="1200" spc="-50" baseline="0" dirty="0">
                <a:solidFill>
                  <a:schemeClr val="tx1">
                    <a:lumMod val="75000"/>
                    <a:lumOff val="25000"/>
                  </a:schemeClr>
                </a:solidFill>
                <a:latin typeface="+mj-lt"/>
                <a:ea typeface="+mj-ea"/>
                <a:cs typeface="+mj-cs"/>
              </a:rPr>
            </a:br>
            <a:br>
              <a:rPr lang="en-US" b="1" kern="1200" spc="-50" baseline="0" dirty="0">
                <a:solidFill>
                  <a:schemeClr val="tx1">
                    <a:lumMod val="75000"/>
                    <a:lumOff val="25000"/>
                  </a:schemeClr>
                </a:solidFill>
                <a:latin typeface="+mj-lt"/>
                <a:ea typeface="+mj-ea"/>
                <a:cs typeface="+mj-cs"/>
              </a:rPr>
            </a:br>
            <a:br>
              <a:rPr lang="en-US" b="1" kern="1200" spc="-50" baseline="0" dirty="0">
                <a:solidFill>
                  <a:schemeClr val="tx1">
                    <a:lumMod val="75000"/>
                    <a:lumOff val="25000"/>
                  </a:schemeClr>
                </a:solidFill>
                <a:latin typeface="+mj-lt"/>
                <a:ea typeface="+mj-ea"/>
                <a:cs typeface="+mj-cs"/>
              </a:rPr>
            </a:br>
            <a:br>
              <a:rPr lang="en-US" b="1" kern="1200" spc="-50" baseline="0" dirty="0">
                <a:solidFill>
                  <a:schemeClr val="tx1">
                    <a:lumMod val="75000"/>
                    <a:lumOff val="25000"/>
                  </a:schemeClr>
                </a:solidFill>
                <a:latin typeface="+mj-lt"/>
                <a:ea typeface="+mj-ea"/>
                <a:cs typeface="+mj-cs"/>
              </a:rPr>
            </a:br>
            <a:r>
              <a:rPr lang="en-US" b="1" kern="1200" spc="-50" baseline="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Hon. Crystal Asige, Senator</a:t>
            </a:r>
            <a:br>
              <a:rPr lang="en-US" b="1" kern="1200" spc="-50" baseline="0" dirty="0">
                <a:solidFill>
                  <a:schemeClr val="tx1">
                    <a:lumMod val="75000"/>
                    <a:lumOff val="25000"/>
                  </a:schemeClr>
                </a:solidFill>
                <a:latin typeface="+mj-lt"/>
                <a:ea typeface="+mj-ea"/>
                <a:cs typeface="+mj-cs"/>
              </a:rPr>
            </a:br>
            <a:endParaRPr lang="en-US" kern="1200" spc="-50" baseline="0" dirty="0">
              <a:solidFill>
                <a:schemeClr val="tx1">
                  <a:lumMod val="75000"/>
                  <a:lumOff val="25000"/>
                </a:schemeClr>
              </a:solidFill>
              <a:latin typeface="+mj-lt"/>
              <a:ea typeface="+mj-ea"/>
              <a:cs typeface="+mj-cs"/>
            </a:endParaRPr>
          </a:p>
        </p:txBody>
      </p:sp>
      <p:pic>
        <p:nvPicPr>
          <p:cNvPr id="4" name="Content Placeholder 3">
            <a:extLst>
              <a:ext uri="{FF2B5EF4-FFF2-40B4-BE49-F238E27FC236}">
                <a16:creationId xmlns:a16="http://schemas.microsoft.com/office/drawing/2014/main" id="{96173260-42F2-D91E-58A5-EFDC374492FC}"/>
              </a:ext>
            </a:extLst>
          </p:cNvPr>
          <p:cNvPicPr>
            <a:picLocks noGrp="1" noChangeAspect="1"/>
          </p:cNvPicPr>
          <p:nvPr>
            <p:ph idx="1"/>
          </p:nvPr>
        </p:nvPicPr>
        <p:blipFill rotWithShape="1">
          <a:blip r:embed="rId2"/>
          <a:srcRect r="-2" b="22335"/>
          <a:stretch/>
        </p:blipFill>
        <p:spPr>
          <a:xfrm>
            <a:off x="86497" y="1845732"/>
            <a:ext cx="4553235" cy="4344051"/>
          </a:xfrm>
          <a:prstGeom prst="rect">
            <a:avLst/>
          </a:prstGeom>
        </p:spPr>
      </p:pic>
      <p:sp>
        <p:nvSpPr>
          <p:cNvPr id="5" name="TextBox 4">
            <a:extLst>
              <a:ext uri="{FF2B5EF4-FFF2-40B4-BE49-F238E27FC236}">
                <a16:creationId xmlns:a16="http://schemas.microsoft.com/office/drawing/2014/main" id="{973E38A3-A209-90D8-665F-E3EFFBC943AD}"/>
              </a:ext>
            </a:extLst>
          </p:cNvPr>
          <p:cNvSpPr txBox="1"/>
          <p:nvPr/>
        </p:nvSpPr>
        <p:spPr>
          <a:xfrm>
            <a:off x="4639733" y="1845733"/>
            <a:ext cx="7092722" cy="4344051"/>
          </a:xfrm>
          <a:prstGeom prst="rect">
            <a:avLst/>
          </a:prstGeom>
        </p:spPr>
        <p:txBody>
          <a:bodyPr vert="horz" lIns="0" tIns="45720" rIns="0" bIns="45720" rtlCol="0">
            <a:normAutofit lnSpcReduction="10000"/>
          </a:bodyPr>
          <a:lstStyle/>
          <a:p>
            <a:pPr algn="just">
              <a:lnSpc>
                <a:spcPct val="90000"/>
              </a:lnSpc>
              <a:spcAft>
                <a:spcPts val="600"/>
              </a:spcAft>
              <a:buClr>
                <a:schemeClr val="accent1"/>
              </a:buClr>
              <a:buFont typeface="Calibri" panose="020F0502020204030204" pitchFamily="34" charset="0"/>
            </a:pPr>
            <a:r>
              <a:rPr lang="en-US" sz="1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Hon. Asige is a nominated Senator in the 13th Parliament of the Republic of Kenya representing PWDs and Special Interest Groups. She is an award-winning musician, diversity equity and inclusion consultant, disability rights advocate, inclusive mobility and transport practitioner, accessibility auditor and a public speaker. </a:t>
            </a:r>
          </a:p>
          <a:p>
            <a:pPr algn="just">
              <a:lnSpc>
                <a:spcPct val="90000"/>
              </a:lnSpc>
              <a:spcAft>
                <a:spcPts val="600"/>
              </a:spcAft>
              <a:buClr>
                <a:schemeClr val="accent1"/>
              </a:buClr>
              <a:buFont typeface="Calibri" panose="020F0502020204030204" pitchFamily="34" charset="0"/>
            </a:pPr>
            <a:r>
              <a:rPr lang="en-US" sz="1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She holds a BA degree in Film Studies and Drama from the University of the West of England, Bristol, and worked at BBC Bristol, and other international media houses. She enjoys a good professional background in communication and advocacy and is passionate about promoting the rights and fundamental freedoms of all. Sen. Asige leads and consults, both locally and internationally, on projects surrounding universal design and accessibility best practices to achieve Inclusive Mobility and Development in Africa. She cross-cuts three special interest groups (PWDs, women and youth) and will push for awareness around the intersectionality of being a young, Black-African woman and a professional with an invisible disability living in the global South and challenge the unconscious and entrenched prejudices of people with disabilities. </a:t>
            </a:r>
          </a:p>
          <a:p>
            <a:pPr algn="just">
              <a:lnSpc>
                <a:spcPct val="90000"/>
              </a:lnSpc>
              <a:spcAft>
                <a:spcPts val="600"/>
              </a:spcAft>
              <a:buClr>
                <a:schemeClr val="accent1"/>
              </a:buClr>
              <a:buFont typeface="Calibri" panose="020F0502020204030204" pitchFamily="34" charset="0"/>
            </a:pPr>
            <a:r>
              <a:rPr lang="en-US" sz="1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The models she sets up to disrupt negative perceptions using what she calls ‘art-</a:t>
            </a:r>
            <a:r>
              <a:rPr lang="en-US" sz="1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ivism</a:t>
            </a:r>
            <a:r>
              <a:rPr lang="en-US" sz="1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and ‘edu-tainment’ will have exponential impacts on policies, equitable allocation of budget resources, as well as the inclusion and treatment of persons with disabilities women, youth and creatives.</a:t>
            </a:r>
          </a:p>
          <a:p>
            <a:pPr>
              <a:lnSpc>
                <a:spcPct val="90000"/>
              </a:lnSpc>
              <a:spcAft>
                <a:spcPts val="600"/>
              </a:spcAft>
              <a:buClr>
                <a:schemeClr val="accent1"/>
              </a:buClr>
              <a:buFont typeface="Calibri" panose="020F0502020204030204" pitchFamily="34" charset="0"/>
            </a:pPr>
            <a:endParaRPr lang="en-US" sz="1400" dirty="0">
              <a:solidFill>
                <a:schemeClr val="tx1">
                  <a:lumMod val="75000"/>
                  <a:lumOff val="25000"/>
                </a:schemeClr>
              </a:solidFill>
            </a:endParaRPr>
          </a:p>
        </p:txBody>
      </p:sp>
    </p:spTree>
    <p:extLst>
      <p:ext uri="{BB962C8B-B14F-4D97-AF65-F5344CB8AC3E}">
        <p14:creationId xmlns:p14="http://schemas.microsoft.com/office/powerpoint/2010/main" val="92554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7CC148-8B33-4EF9-88D6-4C54175ACE25}"/>
              </a:ext>
            </a:extLst>
          </p:cNvPr>
          <p:cNvSpPr>
            <a:spLocks noGrp="1"/>
          </p:cNvSpPr>
          <p:nvPr>
            <p:ph idx="1"/>
          </p:nvPr>
        </p:nvSpPr>
        <p:spPr>
          <a:xfrm>
            <a:off x="4324864" y="1984279"/>
            <a:ext cx="6830815" cy="4023360"/>
          </a:xfrm>
        </p:spPr>
        <p:txBody>
          <a:bodyPr>
            <a:normAutofit/>
          </a:bodyPr>
          <a:lstStyle/>
          <a:p>
            <a:pPr algn="just"/>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Ms. Barbara </a:t>
            </a:r>
            <a:r>
              <a:rPr lang="en-US" sz="18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Kawira</a:t>
            </a:r>
            <a:r>
              <a:rPr lang="en-US" sz="1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Japan is an advocate of the High Court of Kenya and a Master of Science degree holder in Governance, Peace and Security. She also holds a certificate in public leadership from the Nelson Mandela School of Governance, at the University of Cape Town. She is also a certified mediator. Her experience spans over 13 years as a governance expert at the national, regional and global level through the development of strategic plans, advocacy strategies, leadership and management manuals, among others. She has a particular interest and has worked extensively on matters human rights, gender and the law, social justice, sexual harassment advocacy, women and children rights advocacy, ethics and anti-corruption. She holds strengths in collaboration, network and partnership building, resource mobilization, ADR and Mediation, legal research, administration and management</a:t>
            </a:r>
            <a:endParaRPr lang="en-US" sz="1800" dirty="0"/>
          </a:p>
        </p:txBody>
      </p:sp>
      <p:pic>
        <p:nvPicPr>
          <p:cNvPr id="4" name="Content Placeholder 4" descr="A person in a yellow dress&#10;&#10;Description automatically generated">
            <a:extLst>
              <a:ext uri="{FF2B5EF4-FFF2-40B4-BE49-F238E27FC236}">
                <a16:creationId xmlns:a16="http://schemas.microsoft.com/office/drawing/2014/main" id="{BB96B6FF-2025-47DE-96AC-77119B8077B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972" r="-2" b="-2"/>
          <a:stretch/>
        </p:blipFill>
        <p:spPr>
          <a:xfrm>
            <a:off x="-1" y="1742303"/>
            <a:ext cx="4423719" cy="4558323"/>
          </a:xfrm>
          <a:prstGeom prst="rect">
            <a:avLst/>
          </a:prstGeom>
        </p:spPr>
      </p:pic>
      <p:sp>
        <p:nvSpPr>
          <p:cNvPr id="5" name="Title 1">
            <a:extLst>
              <a:ext uri="{FF2B5EF4-FFF2-40B4-BE49-F238E27FC236}">
                <a16:creationId xmlns:a16="http://schemas.microsoft.com/office/drawing/2014/main" id="{52FA9ED8-DFC6-499C-BCAA-1254B4FA556F}"/>
              </a:ext>
            </a:extLst>
          </p:cNvPr>
          <p:cNvSpPr>
            <a:spLocks noGrp="1"/>
          </p:cNvSpPr>
          <p:nvPr>
            <p:ph type="title"/>
          </p:nvPr>
        </p:nvSpPr>
        <p:spPr>
          <a:xfrm>
            <a:off x="2211858" y="412534"/>
            <a:ext cx="10920152" cy="1450757"/>
          </a:xfrm>
        </p:spPr>
        <p:txBody>
          <a:bodyPr vert="horz" lIns="91440" tIns="45720" rIns="91440" bIns="45720" rtlCol="0" anchor="b">
            <a:normAutofit/>
          </a:bodyPr>
          <a:lstStyle/>
          <a:p>
            <a:r>
              <a:rPr lang="en-US" sz="4000" b="1" dirty="0">
                <a:latin typeface="Tahoma" panose="020B0604030504040204" pitchFamily="34" charset="0"/>
                <a:ea typeface="Tahoma" panose="020B0604030504040204" pitchFamily="34" charset="0"/>
                <a:cs typeface="Tahoma" panose="020B0604030504040204" pitchFamily="34" charset="0"/>
              </a:rPr>
              <a:t>Barbra </a:t>
            </a:r>
            <a:r>
              <a:rPr lang="en-US" sz="4000" b="1" dirty="0" err="1">
                <a:latin typeface="Tahoma" panose="020B0604030504040204" pitchFamily="34" charset="0"/>
                <a:ea typeface="Tahoma" panose="020B0604030504040204" pitchFamily="34" charset="0"/>
                <a:cs typeface="Tahoma" panose="020B0604030504040204" pitchFamily="34" charset="0"/>
              </a:rPr>
              <a:t>Kawira</a:t>
            </a:r>
            <a:r>
              <a:rPr lang="en-US" sz="4000" b="1" dirty="0">
                <a:latin typeface="Tahoma" panose="020B0604030504040204" pitchFamily="34" charset="0"/>
                <a:ea typeface="Tahoma" panose="020B0604030504040204" pitchFamily="34" charset="0"/>
                <a:cs typeface="Tahoma" panose="020B0604030504040204" pitchFamily="34" charset="0"/>
              </a:rPr>
              <a:t> Japan</a:t>
            </a:r>
          </a:p>
        </p:txBody>
      </p:sp>
    </p:spTree>
    <p:extLst>
      <p:ext uri="{BB962C8B-B14F-4D97-AF65-F5344CB8AC3E}">
        <p14:creationId xmlns:p14="http://schemas.microsoft.com/office/powerpoint/2010/main" val="4255204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2C05E-18D8-47BA-AEFC-F137D4C6A35A}"/>
              </a:ext>
            </a:extLst>
          </p:cNvPr>
          <p:cNvSpPr>
            <a:spLocks noGrp="1"/>
          </p:cNvSpPr>
          <p:nvPr>
            <p:ph type="title"/>
          </p:nvPr>
        </p:nvSpPr>
        <p:spPr>
          <a:xfrm>
            <a:off x="997528" y="286603"/>
            <a:ext cx="10158152" cy="1450757"/>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Oliver </a:t>
            </a:r>
            <a:r>
              <a:rPr lang="en-US" sz="3200" b="1" dirty="0" err="1">
                <a:latin typeface="Tahoma" panose="020B0604030504040204" pitchFamily="34" charset="0"/>
                <a:ea typeface="Tahoma" panose="020B0604030504040204" pitchFamily="34" charset="0"/>
                <a:cs typeface="Tahoma" panose="020B0604030504040204" pitchFamily="34" charset="0"/>
              </a:rPr>
              <a:t>Waindi</a:t>
            </a:r>
            <a:r>
              <a:rPr lang="en-US" sz="3200" b="1" dirty="0">
                <a:latin typeface="Tahoma" panose="020B0604030504040204" pitchFamily="34" charset="0"/>
                <a:ea typeface="Tahoma" panose="020B0604030504040204" pitchFamily="34" charset="0"/>
                <a:cs typeface="Tahoma" panose="020B0604030504040204" pitchFamily="34" charset="0"/>
              </a:rPr>
              <a:t>-Chair Resource and Partnership Committee</a:t>
            </a:r>
          </a:p>
        </p:txBody>
      </p:sp>
      <p:sp>
        <p:nvSpPr>
          <p:cNvPr id="3" name="Content Placeholder 2">
            <a:extLst>
              <a:ext uri="{FF2B5EF4-FFF2-40B4-BE49-F238E27FC236}">
                <a16:creationId xmlns:a16="http://schemas.microsoft.com/office/drawing/2014/main" id="{82CC7A87-37CE-4C1F-87CC-DFBBDB5D0826}"/>
              </a:ext>
            </a:extLst>
          </p:cNvPr>
          <p:cNvSpPr>
            <a:spLocks noGrp="1"/>
          </p:cNvSpPr>
          <p:nvPr>
            <p:ph idx="1"/>
          </p:nvPr>
        </p:nvSpPr>
        <p:spPr>
          <a:xfrm>
            <a:off x="4040659" y="1845734"/>
            <a:ext cx="7115021" cy="4332644"/>
          </a:xfrm>
        </p:spPr>
        <p:txBody>
          <a:bodyPr>
            <a:normAutofit fontScale="70000" lnSpcReduction="20000"/>
          </a:bodyPr>
          <a:lstStyle/>
          <a:p>
            <a:pPr marL="0" marR="0" indent="0" algn="just">
              <a:lnSpc>
                <a:spcPct val="100000"/>
              </a:lnSpc>
              <a:spcBef>
                <a:spcPts val="465"/>
              </a:spcBef>
              <a:spcAft>
                <a:spcPts val="0"/>
              </a:spcAft>
              <a:buNone/>
            </a:pPr>
            <a:r>
              <a:rPr lang="en-US" sz="2000" kern="100" dirty="0">
                <a:latin typeface="Tahoma" panose="020B0604030504040204" pitchFamily="34" charset="0"/>
                <a:ea typeface="Tahoma" panose="020B0604030504040204" pitchFamily="34" charset="0"/>
                <a:cs typeface="Tahoma" panose="020B0604030504040204" pitchFamily="34" charset="0"/>
              </a:rPr>
              <a:t>Oliver is an accomplished results-oriented executive leader with business and organizational acumen who offers extensive experience with vision and success in strategic planning, change management and pursuing a senior management role with the impetus to drive growth and impact.</a:t>
            </a:r>
          </a:p>
          <a:p>
            <a:pPr marL="0" marR="0" indent="0" algn="just">
              <a:lnSpc>
                <a:spcPct val="100000"/>
              </a:lnSpc>
              <a:spcBef>
                <a:spcPts val="465"/>
              </a:spcBef>
              <a:spcAft>
                <a:spcPts val="0"/>
              </a:spcAft>
              <a:buNone/>
            </a:pPr>
            <a:r>
              <a:rPr lang="en-US" kern="100" dirty="0">
                <a:latin typeface="Tahoma" panose="020B0604030504040204" pitchFamily="34" charset="0"/>
                <a:ea typeface="Tahoma" panose="020B0604030504040204" pitchFamily="34" charset="0"/>
                <a:cs typeface="Tahoma" panose="020B0604030504040204" pitchFamily="34" charset="0"/>
              </a:rPr>
              <a:t>His </a:t>
            </a:r>
            <a:r>
              <a:rPr lang="en-US" sz="2000" kern="100" dirty="0">
                <a:latin typeface="Tahoma" panose="020B0604030504040204" pitchFamily="34" charset="0"/>
                <a:ea typeface="Tahoma" panose="020B0604030504040204" pitchFamily="34" charset="0"/>
                <a:cs typeface="Tahoma" panose="020B0604030504040204" pitchFamily="34" charset="0"/>
              </a:rPr>
              <a:t>professional career includes progressive leadership within varied organizations locally, regionally and internationally. Proven track record of success in; strategic planning, social marketing, franchising, project management, capacity building and motivation, all skills that can translate equally well in varied organizational growth. Poised to provide exemplary leadership and drive. Through successful leading, coaching and </a:t>
            </a:r>
            <a:r>
              <a:rPr lang="en-US" sz="2000" kern="100" dirty="0" err="1">
                <a:latin typeface="Tahoma" panose="020B0604030504040204" pitchFamily="34" charset="0"/>
                <a:ea typeface="Tahoma" panose="020B0604030504040204" pitchFamily="34" charset="0"/>
                <a:cs typeface="Tahoma" panose="020B0604030504040204" pitchFamily="34" charset="0"/>
              </a:rPr>
              <a:t>behaviour</a:t>
            </a:r>
            <a:r>
              <a:rPr lang="en-US" sz="2000" kern="100" dirty="0">
                <a:latin typeface="Tahoma" panose="020B0604030504040204" pitchFamily="34" charset="0"/>
                <a:ea typeface="Tahoma" panose="020B0604030504040204" pitchFamily="34" charset="0"/>
                <a:cs typeface="Tahoma" panose="020B0604030504040204" pitchFamily="34" charset="0"/>
              </a:rPr>
              <a:t> management training, have successfully led numerous teams to achieve top performance in many different capacities.</a:t>
            </a:r>
          </a:p>
          <a:p>
            <a:pPr marL="0" marR="0" indent="0" algn="just">
              <a:lnSpc>
                <a:spcPct val="100000"/>
              </a:lnSpc>
              <a:spcBef>
                <a:spcPts val="465"/>
              </a:spcBef>
              <a:spcAft>
                <a:spcPts val="0"/>
              </a:spcAft>
              <a:buNone/>
            </a:pPr>
            <a:r>
              <a:rPr lang="en-US" kern="100" dirty="0">
                <a:latin typeface="Tahoma" panose="020B0604030504040204" pitchFamily="34" charset="0"/>
                <a:ea typeface="Tahoma" panose="020B0604030504040204" pitchFamily="34" charset="0"/>
                <a:cs typeface="Tahoma" panose="020B0604030504040204" pitchFamily="34" charset="0"/>
              </a:rPr>
              <a:t>He is a </a:t>
            </a:r>
            <a:r>
              <a:rPr lang="en-US" sz="2000" kern="100" dirty="0">
                <a:latin typeface="Tahoma" panose="020B0604030504040204" pitchFamily="34" charset="0"/>
                <a:ea typeface="Tahoma" panose="020B0604030504040204" pitchFamily="34" charset="0"/>
                <a:cs typeface="Tahoma" panose="020B0604030504040204" pitchFamily="34" charset="0"/>
              </a:rPr>
              <a:t>self-motivated, creative, strategic thinker with substantive, senior-level experience working on Civic Education; education, child programs, human rights, community health, refugees and Internally Displaced People camps. I can serve as an effective advocate and activist.</a:t>
            </a:r>
          </a:p>
          <a:p>
            <a:pPr marL="0" marR="0" indent="0" algn="just">
              <a:lnSpc>
                <a:spcPct val="100000"/>
              </a:lnSpc>
              <a:spcBef>
                <a:spcPts val="465"/>
              </a:spcBef>
              <a:spcAft>
                <a:spcPts val="0"/>
              </a:spcAft>
              <a:buNone/>
            </a:pPr>
            <a:r>
              <a:rPr lang="en-US" kern="100" dirty="0">
                <a:latin typeface="Tahoma" panose="020B0604030504040204" pitchFamily="34" charset="0"/>
                <a:ea typeface="Tahoma" panose="020B0604030504040204" pitchFamily="34" charset="0"/>
                <a:cs typeface="Tahoma" panose="020B0604030504040204" pitchFamily="34" charset="0"/>
              </a:rPr>
              <a:t>He has </a:t>
            </a:r>
            <a:r>
              <a:rPr lang="en-US" sz="2000" kern="100" dirty="0">
                <a:latin typeface="Tahoma" panose="020B0604030504040204" pitchFamily="34" charset="0"/>
                <a:ea typeface="Tahoma" panose="020B0604030504040204" pitchFamily="34" charset="0"/>
                <a:cs typeface="Tahoma" panose="020B0604030504040204" pitchFamily="34" charset="0"/>
              </a:rPr>
              <a:t>excellent leadership, management and organizational skills, including the demonstrated ability to lead a team of talented professionals in multiple global locations. I can juggle multiple tasks and work collegially in a demanding, diverse and fast-paced environment. I have keen political judgement, proven initiative and follow-through, and the ability to work quickly and well under pressure.</a:t>
            </a:r>
          </a:p>
          <a:p>
            <a:pPr marL="0" marR="0" indent="0" algn="just">
              <a:lnSpc>
                <a:spcPct val="100000"/>
              </a:lnSpc>
              <a:spcBef>
                <a:spcPts val="465"/>
              </a:spcBef>
              <a:spcAft>
                <a:spcPts val="0"/>
              </a:spcAft>
              <a:buNone/>
            </a:pPr>
            <a:r>
              <a:rPr lang="en-US" kern="100" dirty="0">
                <a:latin typeface="Tahoma" panose="020B0604030504040204" pitchFamily="34" charset="0"/>
                <a:ea typeface="Tahoma" panose="020B0604030504040204" pitchFamily="34" charset="0"/>
                <a:cs typeface="Tahoma" panose="020B0604030504040204" pitchFamily="34" charset="0"/>
              </a:rPr>
              <a:t>He is </a:t>
            </a:r>
            <a:r>
              <a:rPr lang="en-US" sz="2000" kern="100" dirty="0">
                <a:latin typeface="Tahoma" panose="020B0604030504040204" pitchFamily="34" charset="0"/>
                <a:ea typeface="Tahoma" panose="020B0604030504040204" pitchFamily="34" charset="0"/>
                <a:cs typeface="Tahoma" panose="020B0604030504040204" pitchFamily="34" charset="0"/>
              </a:rPr>
              <a:t>also a sportsman of international repute having won medals for my country in boxing in numerous international tournaments like the African Championships, World Championship and Commonwealth Games</a:t>
            </a:r>
          </a:p>
          <a:p>
            <a:endParaRPr lang="en-US" dirty="0"/>
          </a:p>
        </p:txBody>
      </p:sp>
      <p:pic>
        <p:nvPicPr>
          <p:cNvPr id="4" name="Picture 3">
            <a:extLst>
              <a:ext uri="{FF2B5EF4-FFF2-40B4-BE49-F238E27FC236}">
                <a16:creationId xmlns:a16="http://schemas.microsoft.com/office/drawing/2014/main" id="{F5350317-6675-4787-9CD6-5B523771A873}"/>
              </a:ext>
            </a:extLst>
          </p:cNvPr>
          <p:cNvPicPr>
            <a:picLocks noChangeAspect="1"/>
          </p:cNvPicPr>
          <p:nvPr/>
        </p:nvPicPr>
        <p:blipFill>
          <a:blip r:embed="rId2"/>
          <a:stretch>
            <a:fillRect/>
          </a:stretch>
        </p:blipFill>
        <p:spPr>
          <a:xfrm>
            <a:off x="172995" y="1718825"/>
            <a:ext cx="3657600" cy="3033284"/>
          </a:xfrm>
          <a:prstGeom prst="rect">
            <a:avLst/>
          </a:prstGeom>
        </p:spPr>
      </p:pic>
    </p:spTree>
    <p:extLst>
      <p:ext uri="{BB962C8B-B14F-4D97-AF65-F5344CB8AC3E}">
        <p14:creationId xmlns:p14="http://schemas.microsoft.com/office/powerpoint/2010/main" val="2543441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A12967-D09F-4163-8065-15B6E9AEAD4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759527"/>
            <a:ext cx="3062250" cy="3827262"/>
          </a:xfrm>
          <a:prstGeom prst="rect">
            <a:avLst/>
          </a:prstGeom>
        </p:spPr>
      </p:pic>
      <p:sp>
        <p:nvSpPr>
          <p:cNvPr id="6" name="Rectangle 5">
            <a:extLst>
              <a:ext uri="{FF2B5EF4-FFF2-40B4-BE49-F238E27FC236}">
                <a16:creationId xmlns:a16="http://schemas.microsoft.com/office/drawing/2014/main" id="{9E360FDA-2AD4-4FC8-872D-DC0A48F879C7}"/>
              </a:ext>
            </a:extLst>
          </p:cNvPr>
          <p:cNvSpPr/>
          <p:nvPr/>
        </p:nvSpPr>
        <p:spPr>
          <a:xfrm>
            <a:off x="3062250" y="1759527"/>
            <a:ext cx="8104909" cy="2031325"/>
          </a:xfrm>
          <a:prstGeom prst="rect">
            <a:avLst/>
          </a:prstGeom>
        </p:spPr>
        <p:txBody>
          <a:bodyPr wrap="square">
            <a:spAutoFit/>
          </a:bodyPr>
          <a:lstStyle/>
          <a:p>
            <a:r>
              <a:rPr lang="en-US" dirty="0">
                <a:solidFill>
                  <a:srgbClr val="0F0742"/>
                </a:solidFill>
                <a:latin typeface="open sans"/>
              </a:rPr>
              <a:t>Brian George alias </a:t>
            </a:r>
            <a:r>
              <a:rPr lang="en-US" dirty="0" err="1">
                <a:solidFill>
                  <a:srgbClr val="0F0742"/>
                </a:solidFill>
                <a:latin typeface="open sans"/>
              </a:rPr>
              <a:t>Branji</a:t>
            </a:r>
            <a:r>
              <a:rPr lang="en-US" dirty="0">
                <a:solidFill>
                  <a:srgbClr val="0F0742"/>
                </a:solidFill>
                <a:latin typeface="open sans"/>
              </a:rPr>
              <a:t> is a Kenyan journalist currently with Nation Media Group’s NTV. He is a Business Journalist who’s majored in Tech, Startups, Innovations and Renewable Energy.</a:t>
            </a:r>
          </a:p>
          <a:p>
            <a:r>
              <a:rPr lang="en-US" dirty="0">
                <a:solidFill>
                  <a:srgbClr val="0F0742"/>
                </a:solidFill>
                <a:latin typeface="open sans"/>
              </a:rPr>
              <a:t>He is a speaker, global moderator and communicator and previously a Startup judge for </a:t>
            </a:r>
            <a:r>
              <a:rPr lang="en-US" dirty="0" err="1">
                <a:solidFill>
                  <a:srgbClr val="0F0742"/>
                </a:solidFill>
                <a:latin typeface="open sans"/>
              </a:rPr>
              <a:t>Techstars</a:t>
            </a:r>
            <a:r>
              <a:rPr lang="en-US" dirty="0">
                <a:solidFill>
                  <a:srgbClr val="0F0742"/>
                </a:solidFill>
                <a:latin typeface="open sans"/>
              </a:rPr>
              <a:t> Startup Weekend. Prior to being at NTV he was at KTN-Standard Group where he pioneered and hosted a Startup show ‘The Innovator’ and a tech show ‘</a:t>
            </a:r>
            <a:r>
              <a:rPr lang="en-US" dirty="0" err="1">
                <a:solidFill>
                  <a:srgbClr val="0F0742"/>
                </a:solidFill>
                <a:latin typeface="open sans"/>
              </a:rPr>
              <a:t>Techfile</a:t>
            </a:r>
            <a:r>
              <a:rPr lang="en-US" dirty="0">
                <a:solidFill>
                  <a:srgbClr val="0F0742"/>
                </a:solidFill>
                <a:latin typeface="open sans"/>
              </a:rPr>
              <a:t>’ for 3 years.</a:t>
            </a:r>
            <a:endParaRPr lang="en-US" b="0" i="0" dirty="0">
              <a:solidFill>
                <a:srgbClr val="0F0742"/>
              </a:solidFill>
              <a:effectLst/>
              <a:latin typeface="open sans"/>
            </a:endParaRPr>
          </a:p>
        </p:txBody>
      </p:sp>
      <p:sp>
        <p:nvSpPr>
          <p:cNvPr id="8" name="Title 1">
            <a:extLst>
              <a:ext uri="{FF2B5EF4-FFF2-40B4-BE49-F238E27FC236}">
                <a16:creationId xmlns:a16="http://schemas.microsoft.com/office/drawing/2014/main" id="{0E0880C2-05A5-4D74-9477-E2732E4294B8}"/>
              </a:ext>
            </a:extLst>
          </p:cNvPr>
          <p:cNvSpPr>
            <a:spLocks noGrp="1"/>
          </p:cNvSpPr>
          <p:nvPr>
            <p:ph type="title"/>
          </p:nvPr>
        </p:nvSpPr>
        <p:spPr>
          <a:xfrm>
            <a:off x="2211858" y="412534"/>
            <a:ext cx="10920152" cy="1450757"/>
          </a:xfrm>
        </p:spPr>
        <p:txBody>
          <a:bodyPr vert="horz" lIns="91440" tIns="45720" rIns="91440" bIns="45720" rtlCol="0" anchor="b">
            <a:normAutofit/>
          </a:bodyPr>
          <a:lstStyle/>
          <a:p>
            <a:r>
              <a:rPr lang="en-US" sz="4000" b="1" dirty="0">
                <a:latin typeface="Tahoma" panose="020B0604030504040204" pitchFamily="34" charset="0"/>
                <a:ea typeface="Tahoma" panose="020B0604030504040204" pitchFamily="34" charset="0"/>
                <a:cs typeface="Tahoma" panose="020B0604030504040204" pitchFamily="34" charset="0"/>
              </a:rPr>
              <a:t>Brian George</a:t>
            </a:r>
          </a:p>
        </p:txBody>
      </p:sp>
    </p:spTree>
    <p:extLst>
      <p:ext uri="{BB962C8B-B14F-4D97-AF65-F5344CB8AC3E}">
        <p14:creationId xmlns:p14="http://schemas.microsoft.com/office/powerpoint/2010/main" val="4009069520"/>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9198</TotalTime>
  <Words>1369</Words>
  <Application>Microsoft Office PowerPoint</Application>
  <PresentationFormat>Widescreen</PresentationFormat>
  <Paragraphs>33</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open sans</vt:lpstr>
      <vt:lpstr>Tahoma</vt:lpstr>
      <vt:lpstr>Retrospect</vt:lpstr>
      <vt:lpstr>BOARD MEMBERS  Centre for Fiscal Affairs   </vt:lpstr>
      <vt:lpstr>Board Members intro</vt:lpstr>
      <vt:lpstr>Blandina Bobson-Board Chairperson</vt:lpstr>
      <vt:lpstr>Javas Bigambo-Board Vice Chair</vt:lpstr>
      <vt:lpstr>Harriet Wachira-Board Treasurer</vt:lpstr>
      <vt:lpstr>    Hon. Crystal Asige, Senator </vt:lpstr>
      <vt:lpstr>Barbra Kawira Japan</vt:lpstr>
      <vt:lpstr>Oliver Waindi-Chair Resource and Partnership Committee</vt:lpstr>
      <vt:lpstr>Brian George</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dc:creator>
  <cp:lastModifiedBy>BRAD</cp:lastModifiedBy>
  <cp:revision>219</cp:revision>
  <dcterms:created xsi:type="dcterms:W3CDTF">2018-03-06T09:41:57Z</dcterms:created>
  <dcterms:modified xsi:type="dcterms:W3CDTF">2024-08-06T06:06:37Z</dcterms:modified>
</cp:coreProperties>
</file>

<file path=docProps/thumbnail.jpeg>
</file>